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74" r:id="rId5"/>
    <p:sldId id="663" r:id="rId6"/>
    <p:sldId id="258" r:id="rId7"/>
    <p:sldId id="860" r:id="rId8"/>
    <p:sldId id="1666" r:id="rId9"/>
    <p:sldId id="2986" r:id="rId10"/>
    <p:sldId id="721" r:id="rId11"/>
    <p:sldId id="2985" r:id="rId12"/>
    <p:sldId id="2981" r:id="rId13"/>
    <p:sldId id="2081" r:id="rId14"/>
    <p:sldId id="2978" r:id="rId15"/>
    <p:sldId id="2979" r:id="rId16"/>
    <p:sldId id="2980" r:id="rId17"/>
    <p:sldId id="2982" r:id="rId18"/>
    <p:sldId id="2983" r:id="rId19"/>
    <p:sldId id="2984" r:id="rId20"/>
    <p:sldId id="776" r:id="rId21"/>
    <p:sldId id="2090" r:id="rId22"/>
    <p:sldId id="2091" r:id="rId23"/>
    <p:sldId id="2953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5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822D4C-1BA4-9E97-4424-EABFC676E02F}" name="Natalia Rudnicka" initials="NR" userId="S::n.rudnicka@swresearch.pl::b90af2ba-4a6c-4efd-a6b9-dab05eceeb7f" providerId="AD"/>
  <p188:author id="{0584B65A-06E3-9A1B-230E-66A4D21C8984}" name="Maksymilian Koc" initials="MK" userId="S::m.koc@swresearch.pl::dd2224fd-d134-459f-a89b-5647e927d4ff" providerId="AD"/>
  <p188:author id="{43F95D87-58A4-B58D-DD60-42E1FBE4F98F}" name="Justyna Sobczak" initials="JS" userId="S::j.sobczak@swresearch.pl::59343382-cc62-41e8-a8c1-3eafa9566f76" providerId="AD"/>
  <p188:author id="{3AE36A92-2E78-F89D-3E30-9AA75839013C}" name="Jakub Wasiewicz" initials="JW" userId="S::j.wasiewicz@swresearch.pl::06470646-b289-447f-b168-3c7388f0c922" providerId="AD"/>
  <p188:author id="{5ED99BA3-3E3F-CABB-B0DE-B7310E62CF99}" name="Dorota Cywińska" initials="DC" userId="S::d.cywinska@o365.swresearch.pl::6b281111-106f-4630-aecc-a13d93c783a8" providerId="AD"/>
  <p188:author id="{983421AD-1DC0-3B7A-385D-7E4EEEFC40C9}" name="Justyna Sobczak" initials="JS" userId="S::j.babula@omniwatch48.onmicrosoft.com::59343382-cc62-41e8-a8c1-3eafa9566f76" providerId="AD"/>
  <p188:author id="{6610B9BA-6C7F-353A-95E9-3E66CE1E9B6E}" name="Karolina Polak" initials="KP" userId="S::k.polak@swresearch.pl::6d36bf91-c6a7-4b39-946a-11fb3be557c6" providerId="AD"/>
  <p188:author id="{21DF1BE3-7BB9-2200-E31C-D6B25E6FC151}" name="Gabriela Bestrzyńska" initials="GB" userId="S::g.bestrzynska@swresearch.pl::38324106-381e-4c51-bb09-bed692296e6d" providerId="AD"/>
  <p188:author id="{4117E0E5-A098-40FF-C0E0-F9F692A60868}" name="Dorota Cywińska" initials="DC" userId="S::d.cywinska@swresearch.pl::6b281111-106f-4630-aecc-a13d93c783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2C2"/>
    <a:srgbClr val="4F6F52"/>
    <a:srgbClr val="B06161"/>
    <a:srgbClr val="C08181"/>
    <a:srgbClr val="D9B28B"/>
    <a:srgbClr val="C0D2C2"/>
    <a:srgbClr val="A5A5A5"/>
    <a:srgbClr val="417D4C"/>
    <a:srgbClr val="C68C8C"/>
    <a:srgbClr val="ECE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621616-F726-472B-BEE3-ACD14FAF7BF2}" v="6" dt="2024-02-01T07:54:32.88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3772" autoAdjust="0"/>
  </p:normalViewPr>
  <p:slideViewPr>
    <p:cSldViewPr snapToGrid="0">
      <p:cViewPr>
        <p:scale>
          <a:sx n="75" d="100"/>
          <a:sy n="75" d="100"/>
        </p:scale>
        <p:origin x="292" y="36"/>
      </p:cViewPr>
      <p:guideLst>
        <p:guide orient="horz" pos="2160"/>
        <p:guide pos="325"/>
        <p:guide pos="3840"/>
        <p:guide pos="75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402180776927734E-2"/>
          <c:y val="0.12135561978229394"/>
          <c:w val="0.79212797782799671"/>
          <c:h val="0.65601349449299118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</c:v>
                </c:pt>
              </c:strCache>
            </c:strRef>
          </c:tx>
          <c:dPt>
            <c:idx val="0"/>
            <c:bubble3D val="0"/>
            <c:spPr>
              <a:solidFill>
                <a:srgbClr val="4F6F52"/>
              </a:solidFill>
              <a:ln w="127000">
                <a:solidFill>
                  <a:srgbClr val="4F6F5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5A-424D-A4C9-93BBBA6A7A31}"/>
              </c:ext>
            </c:extLst>
          </c:dPt>
          <c:dPt>
            <c:idx val="1"/>
            <c:bubble3D val="0"/>
            <c:spPr>
              <a:solidFill>
                <a:srgbClr val="B06161">
                  <a:alpha val="80000"/>
                </a:srgbClr>
              </a:solidFill>
              <a:ln w="19050">
                <a:solidFill>
                  <a:schemeClr val="bg1">
                    <a:alpha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5A-424D-A4C9-93BBBA6A7A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5A-424D-A4C9-93BBBA6A7A3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5A-424D-A4C9-93BBBA6A7A3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A5A-424D-A4C9-93BBBA6A7A3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A5A-424D-A4C9-93BBBA6A7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24</c:v>
                </c:pt>
                <c:pt idx="1">
                  <c:v>59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5A-424D-A4C9-93BBBA6A7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7022190489321998"/>
          <c:y val="3.4315943477195007E-2"/>
          <c:w val="0.48315803957196823"/>
          <c:h val="0.947205031498449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</c:v>
                </c:pt>
              </c:strCache>
            </c:strRef>
          </c:tx>
          <c:spPr>
            <a:solidFill>
              <a:srgbClr val="4F6F52"/>
            </a:solidFill>
            <a:ln w="114300" cap="rnd">
              <a:solidFill>
                <a:srgbClr val="4F6F52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8181"/>
              </a:solidFill>
              <a:ln w="114300" cap="rnd">
                <a:solidFill>
                  <a:srgbClr val="C0818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5C-4091-8AF7-618E3B02E206}"/>
              </c:ext>
            </c:extLst>
          </c:dPt>
          <c:dPt>
            <c:idx val="1"/>
            <c:invertIfNegative val="0"/>
            <c:bubble3D val="0"/>
            <c:spPr>
              <a:solidFill>
                <a:srgbClr val="4F6F52"/>
              </a:solidFill>
              <a:ln w="114300" cap="rnd">
                <a:solidFill>
                  <a:srgbClr val="4F6F5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0865-4AD2-AF14-7268B55282C1}"/>
              </c:ext>
            </c:extLst>
          </c:dPt>
          <c:dPt>
            <c:idx val="2"/>
            <c:invertIfNegative val="0"/>
            <c:bubble3D val="0"/>
            <c:spPr>
              <a:solidFill>
                <a:srgbClr val="4F6F52"/>
              </a:solidFill>
              <a:ln w="114300" cap="rnd">
                <a:solidFill>
                  <a:srgbClr val="4F6F5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6EFA-49FC-8264-6EFE4F174D0E}"/>
              </c:ext>
            </c:extLst>
          </c:dPt>
          <c:dPt>
            <c:idx val="4"/>
            <c:invertIfNegative val="0"/>
            <c:bubble3D val="0"/>
            <c:spPr>
              <a:solidFill>
                <a:srgbClr val="4F6F52"/>
              </a:solidFill>
              <a:ln w="114300" cap="rnd">
                <a:solidFill>
                  <a:srgbClr val="4F6F5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70-497C-9402-958EDA116164}"/>
              </c:ext>
            </c:extLst>
          </c:dPt>
          <c:dLbls>
            <c:dLbl>
              <c:idx val="0"/>
              <c:layout>
                <c:manualLayout>
                  <c:x val="1.2074462847887393E-3"/>
                  <c:y val="-2.0573789468840588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5C-4091-8AF7-618E3B02E206}"/>
                </c:ext>
              </c:extLst>
            </c:dLbl>
            <c:dLbl>
              <c:idx val="10"/>
              <c:layout>
                <c:manualLayout>
                  <c:x val="0.14998070023764129"/>
                  <c:y val="-5.143447367210147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FA-49FC-8264-6EFE4F174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nie widzę żadnych korzyści</c:v>
                </c:pt>
                <c:pt idx="1">
                  <c:v>utrata wagi</c:v>
                </c:pt>
                <c:pt idx="2">
                  <c:v>zmniejszenie poziomu cholesterolu i glukozy we krwi</c:v>
                </c:pt>
                <c:pt idx="3">
                  <c:v>poprawa skóry i / lub włosów</c:v>
                </c:pt>
                <c:pt idx="4">
                  <c:v>unormowanie ciśnienia krwi</c:v>
                </c:pt>
                <c:pt idx="5">
                  <c:v>poprawa snu</c:v>
                </c:pt>
                <c:pt idx="6">
                  <c:v>wzrost energii</c:v>
                </c:pt>
                <c:pt idx="7">
                  <c:v>wzrost samooceny</c:v>
                </c:pt>
                <c:pt idx="8">
                  <c:v>poprawa koncentracji</c:v>
                </c:pt>
                <c:pt idx="9">
                  <c:v>poprawa w relacjach rodzinnych i / lub towarzyskich</c:v>
                </c:pt>
                <c:pt idx="10">
                  <c:v>poprawa samopoczucia</c:v>
                </c:pt>
                <c:pt idx="11">
                  <c:v>oszczędność pieniędzy</c:v>
                </c:pt>
                <c:pt idx="12">
                  <c:v>wzmocnienie silnej woli</c:v>
                </c:pt>
                <c:pt idx="13">
                  <c:v>poprawa wątroby</c:v>
                </c:pt>
              </c:strCache>
            </c:strRef>
          </c:cat>
          <c:val>
            <c:numRef>
              <c:f>Arkusz1!$B$2:$B$15</c:f>
              <c:numCache>
                <c:formatCode>0</c:formatCode>
                <c:ptCount val="14"/>
                <c:pt idx="0">
                  <c:v>1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31</c:v>
                </c:pt>
                <c:pt idx="10">
                  <c:v>34</c:v>
                </c:pt>
                <c:pt idx="11">
                  <c:v>34</c:v>
                </c:pt>
                <c:pt idx="12">
                  <c:v>41</c:v>
                </c:pt>
                <c:pt idx="1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D3-40D8-B3AD-684564F3E5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134774752"/>
        <c:axId val="1823503407"/>
      </c:barChart>
      <c:valAx>
        <c:axId val="1823503407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134774752"/>
        <c:crosses val="autoZero"/>
        <c:crossBetween val="between"/>
      </c:valAx>
      <c:catAx>
        <c:axId val="1134774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18235034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cap="rnd">
      <a:noFill/>
      <a:round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7022190489321998"/>
          <c:y val="3.4315943477195007E-2"/>
          <c:w val="0.48315803957196823"/>
          <c:h val="0.947205031498449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</c:v>
                </c:pt>
              </c:strCache>
            </c:strRef>
          </c:tx>
          <c:spPr>
            <a:solidFill>
              <a:srgbClr val="4F6F52"/>
            </a:solidFill>
            <a:ln w="114300" cap="rnd">
              <a:solidFill>
                <a:srgbClr val="4F6F52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8181"/>
              </a:solidFill>
              <a:ln w="114300" cap="rnd">
                <a:solidFill>
                  <a:srgbClr val="C0818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5C-4091-8AF7-618E3B02E206}"/>
              </c:ext>
            </c:extLst>
          </c:dPt>
          <c:dPt>
            <c:idx val="2"/>
            <c:invertIfNegative val="0"/>
            <c:bubble3D val="0"/>
            <c:spPr>
              <a:solidFill>
                <a:srgbClr val="4F6F52"/>
              </a:solidFill>
              <a:ln w="114300" cap="rnd">
                <a:solidFill>
                  <a:srgbClr val="4F6F5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35-4B52-B52E-F6B7819A8E97}"/>
              </c:ext>
            </c:extLst>
          </c:dPt>
          <c:dPt>
            <c:idx val="4"/>
            <c:invertIfNegative val="0"/>
            <c:bubble3D val="0"/>
            <c:spPr>
              <a:solidFill>
                <a:srgbClr val="4F6F52"/>
              </a:solidFill>
              <a:ln w="114300" cap="rnd">
                <a:solidFill>
                  <a:srgbClr val="4F6F5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35-4B52-B52E-F6B7819A8E97}"/>
              </c:ext>
            </c:extLst>
          </c:dPt>
          <c:dPt>
            <c:idx val="5"/>
            <c:invertIfNegative val="0"/>
            <c:bubble3D val="0"/>
            <c:spPr>
              <a:solidFill>
                <a:srgbClr val="4F6F52"/>
              </a:solidFill>
              <a:ln w="114300" cap="rnd">
                <a:solidFill>
                  <a:srgbClr val="4F6F5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02-46F4-A892-429724C23CF2}"/>
              </c:ext>
            </c:extLst>
          </c:dPt>
          <c:dPt>
            <c:idx val="6"/>
            <c:invertIfNegative val="0"/>
            <c:bubble3D val="0"/>
            <c:spPr>
              <a:solidFill>
                <a:srgbClr val="4F6F52"/>
              </a:solidFill>
              <a:ln w="114300" cap="rnd">
                <a:solidFill>
                  <a:srgbClr val="4F6F5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4C52-462C-B813-3CA10320B208}"/>
              </c:ext>
            </c:extLst>
          </c:dPt>
          <c:dPt>
            <c:idx val="7"/>
            <c:invertIfNegative val="0"/>
            <c:bubble3D val="0"/>
            <c:spPr>
              <a:solidFill>
                <a:srgbClr val="4F6F52"/>
              </a:solidFill>
              <a:ln w="114300" cap="rnd">
                <a:solidFill>
                  <a:srgbClr val="4F6F5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8A80-40DB-A302-A4DDBF647D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nie widzę żadnych trudności</c:v>
                </c:pt>
                <c:pt idx="1">
                  <c:v>kwestie zdrowotne</c:v>
                </c:pt>
                <c:pt idx="2">
                  <c:v>reklamy produktów alkoholowych</c:v>
                </c:pt>
                <c:pt idx="3">
                  <c:v>zmiana trybu życia</c:v>
                </c:pt>
                <c:pt idx="4">
                  <c:v>presja otoczenia</c:v>
                </c:pt>
                <c:pt idx="5">
                  <c:v>akurat przypadające w tym miesiącu ważne okazje</c:v>
                </c:pt>
                <c:pt idx="6">
                  <c:v>aktualne nawyki</c:v>
                </c:pt>
                <c:pt idx="7">
                  <c:v>słaba silna wola</c:v>
                </c:pt>
              </c:strCache>
            </c:strRef>
          </c:cat>
          <c:val>
            <c:numRef>
              <c:f>Arkusz1!$B$2:$B$9</c:f>
              <c:numCache>
                <c:formatCode>0</c:formatCode>
                <c:ptCount val="8"/>
                <c:pt idx="0">
                  <c:v>14</c:v>
                </c:pt>
                <c:pt idx="1">
                  <c:v>9</c:v>
                </c:pt>
                <c:pt idx="2">
                  <c:v>10</c:v>
                </c:pt>
                <c:pt idx="3">
                  <c:v>17</c:v>
                </c:pt>
                <c:pt idx="4">
                  <c:v>32</c:v>
                </c:pt>
                <c:pt idx="5">
                  <c:v>35</c:v>
                </c:pt>
                <c:pt idx="6">
                  <c:v>41</c:v>
                </c:pt>
                <c:pt idx="7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D3-40D8-B3AD-684564F3E5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134774752"/>
        <c:axId val="1823503407"/>
      </c:barChart>
      <c:valAx>
        <c:axId val="1823503407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134774752"/>
        <c:crosses val="autoZero"/>
        <c:crossBetween val="between"/>
      </c:valAx>
      <c:catAx>
        <c:axId val="1134774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18235034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cap="rnd">
      <a:noFill/>
      <a:round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7022190489321998"/>
          <c:y val="3.4315943477195007E-2"/>
          <c:w val="0.48315803957196818"/>
          <c:h val="0.947205031498449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</c:v>
                </c:pt>
              </c:strCache>
            </c:strRef>
          </c:tx>
          <c:spPr>
            <a:solidFill>
              <a:srgbClr val="4F6F52"/>
            </a:solidFill>
            <a:ln w="114300" cap="rnd">
              <a:solidFill>
                <a:srgbClr val="4F6F52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8181"/>
              </a:solidFill>
              <a:ln w="114300" cap="rnd">
                <a:solidFill>
                  <a:srgbClr val="C0818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5C-4091-8AF7-618E3B02E206}"/>
              </c:ext>
            </c:extLst>
          </c:dPt>
          <c:dPt>
            <c:idx val="1"/>
            <c:invertIfNegative val="0"/>
            <c:bubble3D val="0"/>
            <c:spPr>
              <a:solidFill>
                <a:srgbClr val="4F6F52"/>
              </a:solidFill>
              <a:ln w="114300" cap="rnd">
                <a:solidFill>
                  <a:srgbClr val="4F6F5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0865-4AD2-AF14-7268B55282C1}"/>
              </c:ext>
            </c:extLst>
          </c:dPt>
          <c:dPt>
            <c:idx val="2"/>
            <c:invertIfNegative val="0"/>
            <c:bubble3D val="0"/>
            <c:spPr>
              <a:solidFill>
                <a:srgbClr val="4F6F52"/>
              </a:solidFill>
              <a:ln w="114300" cap="rnd">
                <a:solidFill>
                  <a:srgbClr val="4F6F5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26-4FFE-89B7-38ED08918D0D}"/>
              </c:ext>
            </c:extLst>
          </c:dPt>
          <c:dPt>
            <c:idx val="3"/>
            <c:invertIfNegative val="0"/>
            <c:bubble3D val="0"/>
            <c:spPr>
              <a:solidFill>
                <a:srgbClr val="4F6F52"/>
              </a:solidFill>
              <a:ln w="114300" cap="rnd">
                <a:solidFill>
                  <a:srgbClr val="4F6F5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5C-4091-8AF7-618E3B02E206}"/>
              </c:ext>
            </c:extLst>
          </c:dPt>
          <c:dPt>
            <c:idx val="5"/>
            <c:invertIfNegative val="0"/>
            <c:bubble3D val="0"/>
            <c:spPr>
              <a:solidFill>
                <a:srgbClr val="4F6F52"/>
              </a:solidFill>
              <a:ln w="114300" cap="rnd">
                <a:solidFill>
                  <a:srgbClr val="4F6F5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02-46F4-A892-429724C23CF2}"/>
              </c:ext>
            </c:extLst>
          </c:dPt>
          <c:dPt>
            <c:idx val="7"/>
            <c:invertIfNegative val="0"/>
            <c:bubble3D val="0"/>
            <c:spPr>
              <a:solidFill>
                <a:srgbClr val="4F6F52"/>
              </a:solidFill>
              <a:ln w="114300" cap="rnd">
                <a:solidFill>
                  <a:srgbClr val="4F6F5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4E39-4857-9335-F8B5F58ECEBF}"/>
              </c:ext>
            </c:extLst>
          </c:dPt>
          <c:dPt>
            <c:idx val="8"/>
            <c:invertIfNegative val="0"/>
            <c:bubble3D val="0"/>
            <c:spPr>
              <a:solidFill>
                <a:srgbClr val="4F6F52"/>
              </a:solidFill>
              <a:ln w="114300" cap="rnd">
                <a:solidFill>
                  <a:srgbClr val="4F6F5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7878-4FB2-8E58-B7813E3AEFC6}"/>
              </c:ext>
            </c:extLst>
          </c:dPt>
          <c:dPt>
            <c:idx val="9"/>
            <c:invertIfNegative val="0"/>
            <c:bubble3D val="0"/>
            <c:spPr>
              <a:solidFill>
                <a:srgbClr val="4F6F52"/>
              </a:solidFill>
              <a:ln w="114300" cap="rnd">
                <a:solidFill>
                  <a:srgbClr val="4F6F5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8D34-403B-84AF-CBAE930F8E62}"/>
              </c:ext>
            </c:extLst>
          </c:dPt>
          <c:dLbls>
            <c:dLbl>
              <c:idx val="2"/>
              <c:layout>
                <c:manualLayout>
                  <c:x val="6.481882631429271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26-4FFE-89B7-38ED08918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nie wiem /  nie ma nic takiego</c:v>
                </c:pt>
                <c:pt idx="1">
                  <c:v>medytacja / treningi relaksacji</c:v>
                </c:pt>
                <c:pt idx="2">
                  <c:v>zastępowanie alkoholu jego bezalkoholową alternatywą</c:v>
                </c:pt>
                <c:pt idx="3">
                  <c:v>wsparcie psychologiczne</c:v>
                </c:pt>
                <c:pt idx="4">
                  <c:v>zaangażowanie się w alternatywne zajęcia</c:v>
                </c:pt>
                <c:pt idx="5">
                  <c:v>wspólne uczestniczenie w akcji</c:v>
                </c:pt>
                <c:pt idx="6">
                  <c:v>zauważalna zmiana samopoczucia</c:v>
                </c:pt>
                <c:pt idx="7">
                  <c:v>wsparcie społeczne</c:v>
                </c:pt>
                <c:pt idx="8">
                  <c:v>widoczne korzyści zdrowotne</c:v>
                </c:pt>
                <c:pt idx="9">
                  <c:v>silna wola</c:v>
                </c:pt>
              </c:strCache>
            </c:strRef>
          </c:cat>
          <c:val>
            <c:numRef>
              <c:f>Arkusz1!$B$2:$B$11</c:f>
              <c:numCache>
                <c:formatCode>0</c:formatCode>
                <c:ptCount val="10"/>
                <c:pt idx="0">
                  <c:v>7</c:v>
                </c:pt>
                <c:pt idx="1">
                  <c:v>13</c:v>
                </c:pt>
                <c:pt idx="2">
                  <c:v>20</c:v>
                </c:pt>
                <c:pt idx="3">
                  <c:v>26</c:v>
                </c:pt>
                <c:pt idx="4">
                  <c:v>27</c:v>
                </c:pt>
                <c:pt idx="5">
                  <c:v>28</c:v>
                </c:pt>
                <c:pt idx="6">
                  <c:v>29</c:v>
                </c:pt>
                <c:pt idx="7">
                  <c:v>33</c:v>
                </c:pt>
                <c:pt idx="8">
                  <c:v>42</c:v>
                </c:pt>
                <c:pt idx="9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D3-40D8-B3AD-684564F3E5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134774752"/>
        <c:axId val="1823503407"/>
      </c:barChart>
      <c:valAx>
        <c:axId val="1823503407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134774752"/>
        <c:crosses val="autoZero"/>
        <c:crossBetween val="between"/>
      </c:valAx>
      <c:catAx>
        <c:axId val="1134774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18235034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cap="rnd">
      <a:noFill/>
      <a:round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30760079022612"/>
          <c:y val="6.8827344728638812E-6"/>
          <c:w val="0.69669239920977388"/>
          <c:h val="0.999992824871310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EDE0A6"/>
            </a:solidFill>
            <a:ln w="152400">
              <a:solidFill>
                <a:srgbClr val="EDE0A6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Arkusz1!$A$2:$A$3</c:f>
              <c:strCache>
                <c:ptCount val="2"/>
                <c:pt idx="0">
                  <c:v>Kobieta</c:v>
                </c:pt>
                <c:pt idx="1">
                  <c:v>Mężczyzna</c:v>
                </c:pt>
              </c:strCache>
            </c:strRef>
          </c:cat>
          <c:val>
            <c:numRef>
              <c:f>Arkusz1!$B$2:$B$3</c:f>
              <c:numCache>
                <c:formatCode>0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8F-4BEE-9295-4FA056100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5"/>
        <c:axId val="387364376"/>
        <c:axId val="345309024"/>
      </c:barChart>
      <c:catAx>
        <c:axId val="3873643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345309024"/>
        <c:crosses val="autoZero"/>
        <c:auto val="1"/>
        <c:lblAlgn val="ctr"/>
        <c:lblOffset val="100"/>
        <c:noMultiLvlLbl val="0"/>
      </c:catAx>
      <c:valAx>
        <c:axId val="34530902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87364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89097534185555"/>
          <c:y val="0"/>
          <c:w val="0.81145680196868852"/>
          <c:h val="0.999992824871310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5F9369"/>
            </a:solidFill>
            <a:ln w="152400">
              <a:solidFill>
                <a:srgbClr val="5F9369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ndara" panose="020E050203030302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18-24 lata</c:v>
                </c:pt>
                <c:pt idx="1">
                  <c:v>25-34 lata</c:v>
                </c:pt>
                <c:pt idx="2">
                  <c:v>35-44 lata</c:v>
                </c:pt>
                <c:pt idx="3">
                  <c:v>45-54 lata</c:v>
                </c:pt>
                <c:pt idx="4">
                  <c:v>55-59 lat</c:v>
                </c:pt>
                <c:pt idx="5">
                  <c:v>powyżej 60 lat</c:v>
                </c:pt>
              </c:strCache>
            </c:strRef>
          </c:cat>
          <c:val>
            <c:numRef>
              <c:f>Arkusz1!$B$2:$B$7</c:f>
              <c:numCache>
                <c:formatCode>0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18</c:v>
                </c:pt>
                <c:pt idx="3">
                  <c:v>17</c:v>
                </c:pt>
                <c:pt idx="4">
                  <c:v>8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3-40D3-B564-0B7221421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5"/>
        <c:axId val="387364376"/>
        <c:axId val="345309024"/>
      </c:barChart>
      <c:catAx>
        <c:axId val="3873643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Candara" panose="020E050203030302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45309024"/>
        <c:crosses val="autoZero"/>
        <c:auto val="1"/>
        <c:lblAlgn val="ctr"/>
        <c:lblOffset val="100"/>
        <c:noMultiLvlLbl val="0"/>
      </c:catAx>
      <c:valAx>
        <c:axId val="34530902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87364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86051513528773"/>
          <c:y val="0"/>
          <c:w val="0.58141452826622897"/>
          <c:h val="0.999992824871310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C15937"/>
            </a:solidFill>
            <a:ln w="101600">
              <a:solidFill>
                <a:srgbClr val="C15937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ndara" panose="020E050203030302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podstawowe</c:v>
                </c:pt>
                <c:pt idx="1">
                  <c:v>gimnazjalne</c:v>
                </c:pt>
                <c:pt idx="2">
                  <c:v>średnie ogólnokształcące</c:v>
                </c:pt>
                <c:pt idx="3">
                  <c:v>średnie zawodowe</c:v>
                </c:pt>
                <c:pt idx="4">
                  <c:v>wyższe licencjackie</c:v>
                </c:pt>
                <c:pt idx="5">
                  <c:v>wyższe inżynierskie</c:v>
                </c:pt>
                <c:pt idx="6">
                  <c:v>wyższe magisterskie</c:v>
                </c:pt>
                <c:pt idx="7">
                  <c:v>doktorat lub wyższe</c:v>
                </c:pt>
              </c:strCache>
            </c:strRef>
          </c:cat>
          <c:val>
            <c:numRef>
              <c:f>Arkusz1!$B$2:$B$9</c:f>
              <c:numCache>
                <c:formatCode>0</c:formatCode>
                <c:ptCount val="8"/>
                <c:pt idx="0">
                  <c:v>2</c:v>
                </c:pt>
                <c:pt idx="1">
                  <c:v>1</c:v>
                </c:pt>
                <c:pt idx="2">
                  <c:v>21</c:v>
                </c:pt>
                <c:pt idx="3">
                  <c:v>32</c:v>
                </c:pt>
                <c:pt idx="4">
                  <c:v>11</c:v>
                </c:pt>
                <c:pt idx="5">
                  <c:v>5</c:v>
                </c:pt>
                <c:pt idx="6">
                  <c:v>28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1-4485-BA28-202D239A6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5"/>
        <c:axId val="387364376"/>
        <c:axId val="345309024"/>
      </c:barChart>
      <c:catAx>
        <c:axId val="3873643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Candara" panose="020E050203030302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45309024"/>
        <c:crosses val="autoZero"/>
        <c:auto val="1"/>
        <c:lblAlgn val="ctr"/>
        <c:lblOffset val="100"/>
        <c:noMultiLvlLbl val="0"/>
      </c:catAx>
      <c:valAx>
        <c:axId val="34530902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87364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89097534185555"/>
          <c:y val="0"/>
          <c:w val="0.81145680196868852"/>
          <c:h val="0.999992824871310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152400">
              <a:solidFill>
                <a:schemeClr val="bg2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Wieś</c:v>
                </c:pt>
                <c:pt idx="1">
                  <c:v>Miasto do 20 tys. mieszkańców</c:v>
                </c:pt>
                <c:pt idx="2">
                  <c:v>Miasto 20-100 tys. mieszkańców</c:v>
                </c:pt>
                <c:pt idx="3">
                  <c:v>Miasto 100-200 tys. mieszkańców</c:v>
                </c:pt>
                <c:pt idx="4">
                  <c:v>Miasto 200-500 tys. mieszkańców</c:v>
                </c:pt>
                <c:pt idx="5">
                  <c:v>Miasto powyżej 500 tys. mieszkańców</c:v>
                </c:pt>
              </c:strCache>
            </c:strRef>
          </c:cat>
          <c:val>
            <c:numRef>
              <c:f>Arkusz1!$B$2:$B$7</c:f>
              <c:numCache>
                <c:formatCode>0</c:formatCode>
                <c:ptCount val="6"/>
                <c:pt idx="0">
                  <c:v>40</c:v>
                </c:pt>
                <c:pt idx="1">
                  <c:v>11</c:v>
                </c:pt>
                <c:pt idx="2">
                  <c:v>21</c:v>
                </c:pt>
                <c:pt idx="3">
                  <c:v>8</c:v>
                </c:pt>
                <c:pt idx="4">
                  <c:v>9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A7-445F-9816-0EED17FAB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5"/>
        <c:axId val="387364376"/>
        <c:axId val="345309024"/>
      </c:barChart>
      <c:catAx>
        <c:axId val="3873643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tx1">
                <a:lumMod val="85000"/>
                <a:lumOff val="15000"/>
              </a:schemeClr>
            </a:solidFill>
          </a:ln>
        </c:spPr>
        <c:crossAx val="345309024"/>
        <c:crosses val="autoZero"/>
        <c:auto val="1"/>
        <c:lblAlgn val="ctr"/>
        <c:lblOffset val="100"/>
        <c:noMultiLvlLbl val="0"/>
      </c:catAx>
      <c:valAx>
        <c:axId val="34530902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87364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598226539956048"/>
          <c:y val="2.7967138090753754E-2"/>
          <c:w val="0.5413100024391676"/>
          <c:h val="0.999992824871310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EDE0A6"/>
            </a:solidFill>
            <a:ln w="152400">
              <a:solidFill>
                <a:srgbClr val="EDE0A6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Arkusz1!$A$2:$A$11</c:f>
              <c:strCache>
                <c:ptCount val="10"/>
                <c:pt idx="0">
                  <c:v>pracuję na etacie (umowa o pracę)</c:v>
                </c:pt>
                <c:pt idx="1">
                  <c:v>jestem na emeryturze/rencie</c:v>
                </c:pt>
                <c:pt idx="2">
                  <c:v>pracuję dorywczo (umowa o dzieło / umowa zlecenie)</c:v>
                </c:pt>
                <c:pt idx="3">
                  <c:v>prowadzę jednoosobową działalność gospodarczą</c:v>
                </c:pt>
                <c:pt idx="4">
                  <c:v>jestem bezrobotny/a</c:v>
                </c:pt>
                <c:pt idx="5">
                  <c:v>uczę się / studiuję</c:v>
                </c:pt>
                <c:pt idx="6">
                  <c:v>nie pracuję (zajmuję się domem lub nie pracuję z innych powodów)</c:v>
                </c:pt>
                <c:pt idx="7">
                  <c:v>jestem właścicielem/właścicielką przedsiębiorstwa</c:v>
                </c:pt>
                <c:pt idx="8">
                  <c:v>jestem rolnikiem</c:v>
                </c:pt>
                <c:pt idx="9">
                  <c:v>przebywam na urlopie macierzyńskim/tacierzyńskim</c:v>
                </c:pt>
              </c:strCache>
            </c:strRef>
          </c:cat>
          <c:val>
            <c:numRef>
              <c:f>Arkusz1!$B$2:$B$11</c:f>
              <c:numCache>
                <c:formatCode>0</c:formatCode>
                <c:ptCount val="10"/>
                <c:pt idx="0">
                  <c:v>52</c:v>
                </c:pt>
                <c:pt idx="1">
                  <c:v>19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8F-4BEE-9295-4FA056100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5"/>
        <c:axId val="387364376"/>
        <c:axId val="345309024"/>
      </c:barChart>
      <c:catAx>
        <c:axId val="3873643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345309024"/>
        <c:crosses val="autoZero"/>
        <c:auto val="1"/>
        <c:lblAlgn val="ctr"/>
        <c:lblOffset val="100"/>
        <c:noMultiLvlLbl val="0"/>
      </c:catAx>
      <c:valAx>
        <c:axId val="34530902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87364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37499660721277"/>
          <c:y val="0"/>
          <c:w val="0.52862500339278728"/>
          <c:h val="0.999992824871310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5F9369"/>
            </a:solidFill>
            <a:ln w="152400">
              <a:solidFill>
                <a:srgbClr val="5F9369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C08181"/>
              </a:solidFill>
              <a:ln w="152400">
                <a:solidFill>
                  <a:srgbClr val="C0818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573B-4082-8395-9E4EBE3F8CC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Arkusz1!$A$2:$A$9</c:f>
              <c:strCache>
                <c:ptCount val="8"/>
                <c:pt idx="0">
                  <c:v>Zazwyczaj krótsze niż tydzień</c:v>
                </c:pt>
                <c:pt idx="1">
                  <c:v>Tydzień</c:v>
                </c:pt>
                <c:pt idx="2">
                  <c:v>Dłuższe niż tydzień, ale krótsze niż miesiąc</c:v>
                </c:pt>
                <c:pt idx="3">
                  <c:v>Od 1 miesiąca do 3 miesięcy</c:v>
                </c:pt>
                <c:pt idx="4">
                  <c:v>Dłuższe niż 3 miesiące, ale krótsze niż 6 miesięcy</c:v>
                </c:pt>
                <c:pt idx="5">
                  <c:v>Pół roku lub dłuższe</c:v>
                </c:pt>
                <c:pt idx="6">
                  <c:v>W ogóle nie piję alkoholu</c:v>
                </c:pt>
                <c:pt idx="7">
                  <c:v>Nie chcę odpowiadać na to pytanie</c:v>
                </c:pt>
              </c:strCache>
            </c:strRef>
          </c:cat>
          <c:val>
            <c:numRef>
              <c:f>Arkusz1!$B$2:$B$9</c:f>
              <c:numCache>
                <c:formatCode>0</c:formatCode>
                <c:ptCount val="8"/>
                <c:pt idx="0">
                  <c:v>2</c:v>
                </c:pt>
                <c:pt idx="1">
                  <c:v>7</c:v>
                </c:pt>
                <c:pt idx="2">
                  <c:v>21</c:v>
                </c:pt>
                <c:pt idx="3">
                  <c:v>22</c:v>
                </c:pt>
                <c:pt idx="4">
                  <c:v>11</c:v>
                </c:pt>
                <c:pt idx="5">
                  <c:v>13</c:v>
                </c:pt>
                <c:pt idx="6">
                  <c:v>21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3-40D3-B564-0B7221421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5"/>
        <c:axId val="387364376"/>
        <c:axId val="345309024"/>
      </c:barChart>
      <c:catAx>
        <c:axId val="3873643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345309024"/>
        <c:crosses val="autoZero"/>
        <c:auto val="1"/>
        <c:lblAlgn val="ctr"/>
        <c:lblOffset val="100"/>
        <c:noMultiLvlLbl val="0"/>
      </c:catAx>
      <c:valAx>
        <c:axId val="34530902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87364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04073792478259"/>
          <c:y val="0.11486982704112349"/>
          <c:w val="0.79212797782799671"/>
          <c:h val="0.65601349449299118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</c:v>
                </c:pt>
              </c:strCache>
            </c:strRef>
          </c:tx>
          <c:dPt>
            <c:idx val="0"/>
            <c:bubble3D val="0"/>
            <c:spPr>
              <a:solidFill>
                <a:srgbClr val="4F6F52"/>
              </a:solidFill>
              <a:ln w="127000">
                <a:solidFill>
                  <a:srgbClr val="4F6F5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0E-45B8-BF23-CDF52DEC0EA7}"/>
              </c:ext>
            </c:extLst>
          </c:dPt>
          <c:dPt>
            <c:idx val="1"/>
            <c:bubble3D val="0"/>
            <c:spPr>
              <a:solidFill>
                <a:srgbClr val="B06161">
                  <a:alpha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0E-45B8-BF23-CDF52DEC0E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0E-45B8-BF23-CDF52DEC0EA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D0E-45B8-BF23-CDF52DEC0EA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D0E-45B8-BF23-CDF52DEC0EA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FBE4366-760F-4993-AD98-606173538256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D0E-45B8-BF23-CDF52DEC0E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19</c:v>
                </c:pt>
                <c:pt idx="1">
                  <c:v>64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0E-45B8-BF23-CDF52DEC0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3601108600165"/>
          <c:y val="0.12759488223269305"/>
          <c:w val="0.79212797782799671"/>
          <c:h val="0.65601349449299118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</c:v>
                </c:pt>
              </c:strCache>
            </c:strRef>
          </c:tx>
          <c:dPt>
            <c:idx val="0"/>
            <c:bubble3D val="0"/>
            <c:spPr>
              <a:solidFill>
                <a:srgbClr val="4F6F52"/>
              </a:solidFill>
              <a:ln w="127000">
                <a:solidFill>
                  <a:srgbClr val="4F6F5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90-47E6-9256-604247B280DA}"/>
              </c:ext>
            </c:extLst>
          </c:dPt>
          <c:dPt>
            <c:idx val="1"/>
            <c:bubble3D val="0"/>
            <c:spPr>
              <a:solidFill>
                <a:srgbClr val="B06161">
                  <a:alpha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90-47E6-9256-604247B280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90-47E6-9256-604247B280D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090-47E6-9256-604247B280D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090-47E6-9256-604247B280D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090-47E6-9256-604247B280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62</c:v>
                </c:pt>
                <c:pt idx="1">
                  <c:v>26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90-47E6-9256-604247B28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22834308145923"/>
          <c:y val="3.4315943477195007E-2"/>
          <c:w val="0.64177165691854077"/>
          <c:h val="0.84881038881413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</c:v>
                </c:pt>
              </c:strCache>
            </c:strRef>
          </c:tx>
          <c:spPr>
            <a:solidFill>
              <a:srgbClr val="D9B28B"/>
            </a:solidFill>
            <a:ln w="254000" cap="rnd">
              <a:solidFill>
                <a:srgbClr val="D9B28B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06161"/>
              </a:solidFill>
              <a:ln w="254000" cap="rnd">
                <a:solidFill>
                  <a:srgbClr val="B0616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E3-4F4E-ABD7-85D0A5E14951}"/>
              </c:ext>
            </c:extLst>
          </c:dPt>
          <c:dPt>
            <c:idx val="2"/>
            <c:invertIfNegative val="0"/>
            <c:bubble3D val="0"/>
            <c:spPr>
              <a:solidFill>
                <a:srgbClr val="4F6F52"/>
              </a:solidFill>
              <a:ln w="254000" cap="rnd">
                <a:solidFill>
                  <a:srgbClr val="4F6F5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E3-4F4E-ABD7-85D0A5E14951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208920502824595E-2"/>
                      <c:h val="6.74152307765621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8E3-4F4E-ABD7-85D0A5E14951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644796837577498E-2"/>
                      <c:h val="5.49367058757640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8E3-4F4E-ABD7-85D0A5E14951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317889586512826E-2"/>
                      <c:h val="5.8056337100963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8E3-4F4E-ABD7-85D0A5E149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Nie</c:v>
                </c:pt>
                <c:pt idx="1">
                  <c:v>Nie wiem / Nie jestem pewny</c:v>
                </c:pt>
                <c:pt idx="2">
                  <c:v>Tak</c:v>
                </c:pt>
              </c:strCache>
            </c:strRef>
          </c:cat>
          <c:val>
            <c:numRef>
              <c:f>Arkusz1!$B$2:$B$4</c:f>
              <c:numCache>
                <c:formatCode>0</c:formatCode>
                <c:ptCount val="3"/>
                <c:pt idx="0">
                  <c:v>64</c:v>
                </c:pt>
                <c:pt idx="1">
                  <c:v>18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E3-4F4E-ABD7-85D0A5E149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134774752"/>
        <c:axId val="1823503407"/>
      </c:barChart>
      <c:valAx>
        <c:axId val="1823503407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134774752"/>
        <c:crosses val="autoZero"/>
        <c:crossBetween val="between"/>
      </c:valAx>
      <c:catAx>
        <c:axId val="1134774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18235034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cap="rnd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161366899943363"/>
          <c:y val="0.16846008616077549"/>
          <c:w val="0.45637187213580127"/>
          <c:h val="0.6509388124865818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</c:v>
                </c:pt>
              </c:strCache>
            </c:strRef>
          </c:tx>
          <c:dPt>
            <c:idx val="0"/>
            <c:bubble3D val="0"/>
            <c:spPr>
              <a:solidFill>
                <a:srgbClr val="4F6F52"/>
              </a:solidFill>
              <a:ln w="127000">
                <a:solidFill>
                  <a:srgbClr val="4F6F5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C9-4822-AFDC-5B18C74E3FB5}"/>
              </c:ext>
            </c:extLst>
          </c:dPt>
          <c:dPt>
            <c:idx val="1"/>
            <c:bubble3D val="0"/>
            <c:spPr>
              <a:solidFill>
                <a:srgbClr val="C0D2C2"/>
              </a:solidFill>
              <a:ln w="127000">
                <a:solidFill>
                  <a:srgbClr val="C0D2C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C9-4822-AFDC-5B18C74E3FB5}"/>
              </c:ext>
            </c:extLst>
          </c:dPt>
          <c:dPt>
            <c:idx val="2"/>
            <c:bubble3D val="0"/>
            <c:spPr>
              <a:solidFill>
                <a:srgbClr val="B06161">
                  <a:alpha val="80000"/>
                </a:srgbClr>
              </a:solidFill>
              <a:ln w="19050">
                <a:solidFill>
                  <a:srgbClr val="C081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C9-4822-AFDC-5B18C74E3FB5}"/>
              </c:ext>
            </c:extLst>
          </c:dPt>
          <c:dPt>
            <c:idx val="3"/>
            <c:bubble3D val="0"/>
            <c:spPr>
              <a:solidFill>
                <a:srgbClr val="D9B28B"/>
              </a:solidFill>
              <a:ln w="127000">
                <a:solidFill>
                  <a:srgbClr val="D9B28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C9-4822-AFDC-5B18C74E3F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Biorę aktualnie udział w inicjatywie Dry January</c:v>
                </c:pt>
                <c:pt idx="1">
                  <c:v>Brałem/am udział w tej lub podobnej akcji w przeszłości</c:v>
                </c:pt>
                <c:pt idx="2">
                  <c:v>Nigdy nie brałem/am udziału w żadnej takiej akcji</c:v>
                </c:pt>
                <c:pt idx="3">
                  <c:v>Biorę aktualnie udział w innej, podobnej inicjatywie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10</c:v>
                </c:pt>
                <c:pt idx="1">
                  <c:v>14</c:v>
                </c:pt>
                <c:pt idx="2">
                  <c:v>76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C9-4822-AFDC-5B18C74E3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5"/>
        <c:holeSize val="8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2792338567886578E-3"/>
          <c:y val="0.26982230875309571"/>
          <c:w val="0.49523917996303279"/>
          <c:h val="0.460355382493808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06161"/>
              </a:solidFill>
              <a:ln w="254000">
                <a:solidFill>
                  <a:srgbClr val="B0616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5D-4787-985D-BF0D39AEBFE8}"/>
              </c:ext>
            </c:extLst>
          </c:dPt>
          <c:dPt>
            <c:idx val="1"/>
            <c:invertIfNegative val="0"/>
            <c:bubble3D val="0"/>
            <c:spPr>
              <a:solidFill>
                <a:srgbClr val="D9B28B"/>
              </a:solidFill>
              <a:ln w="254000">
                <a:solidFill>
                  <a:srgbClr val="D9B28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25D-4787-985D-BF0D39AEBFE8}"/>
              </c:ext>
            </c:extLst>
          </c:dPt>
          <c:dPt>
            <c:idx val="2"/>
            <c:invertIfNegative val="0"/>
            <c:bubble3D val="0"/>
            <c:spPr>
              <a:solidFill>
                <a:srgbClr val="4F6F52"/>
              </a:solidFill>
              <a:ln w="254000">
                <a:solidFill>
                  <a:srgbClr val="4F6F5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777A-4A68-93ED-81078C3701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Nie</c:v>
                </c:pt>
                <c:pt idx="1">
                  <c:v>Nie wiem</c:v>
                </c:pt>
                <c:pt idx="2">
                  <c:v>Tak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32</c:v>
                </c:pt>
                <c:pt idx="1">
                  <c:v>34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5D-4787-985D-BF0D39AEBFE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19859343"/>
        <c:axId val="168318176"/>
      </c:barChart>
      <c:catAx>
        <c:axId val="16198593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318176"/>
        <c:crosses val="autoZero"/>
        <c:auto val="1"/>
        <c:lblAlgn val="ctr"/>
        <c:lblOffset val="100"/>
        <c:noMultiLvlLbl val="0"/>
      </c:catAx>
      <c:valAx>
        <c:axId val="168318176"/>
        <c:scaling>
          <c:orientation val="minMax"/>
          <c:max val="45"/>
        </c:scaling>
        <c:delete val="1"/>
        <c:axPos val="l"/>
        <c:numFmt formatCode="General" sourceLinked="1"/>
        <c:majorTickMark val="out"/>
        <c:minorTickMark val="none"/>
        <c:tickLblPos val="nextTo"/>
        <c:crossAx val="1619859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48460648702508"/>
          <c:y val="3.4315943477195007E-2"/>
          <c:w val="0.62651539351297492"/>
          <c:h val="0.84881038881413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</c:v>
                </c:pt>
              </c:strCache>
            </c:strRef>
          </c:tx>
          <c:spPr>
            <a:solidFill>
              <a:srgbClr val="C3E2C2"/>
            </a:solidFill>
            <a:ln w="152400" cap="rnd">
              <a:solidFill>
                <a:srgbClr val="C3E2C2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8181"/>
              </a:solidFill>
              <a:ln w="152400" cap="rnd">
                <a:solidFill>
                  <a:srgbClr val="C0818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3B-475E-A583-E26B3B275A0A}"/>
              </c:ext>
            </c:extLst>
          </c:dPt>
          <c:dPt>
            <c:idx val="2"/>
            <c:invertIfNegative val="0"/>
            <c:bubble3D val="0"/>
            <c:spPr>
              <a:solidFill>
                <a:srgbClr val="C3E2C2"/>
              </a:solidFill>
              <a:ln w="152400" cap="rnd">
                <a:solidFill>
                  <a:srgbClr val="C3E2C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D3-40D8-B3AD-684564F3E51B}"/>
              </c:ext>
            </c:extLst>
          </c:dPt>
          <c:dPt>
            <c:idx val="4"/>
            <c:invertIfNegative val="0"/>
            <c:bubble3D val="0"/>
            <c:spPr>
              <a:solidFill>
                <a:srgbClr val="C3E2C2"/>
              </a:solidFill>
              <a:ln w="152400" cap="rnd">
                <a:solidFill>
                  <a:srgbClr val="C3E2C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DF-4F7C-8C21-B041EDCAC2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odmowa odpowiedzi</c:v>
                </c:pt>
                <c:pt idx="1">
                  <c:v>dziecko / dzieci</c:v>
                </c:pt>
                <c:pt idx="2">
                  <c:v>rodzeństwo</c:v>
                </c:pt>
                <c:pt idx="3">
                  <c:v>koledzy z pracy / szkoły / uczelni</c:v>
                </c:pt>
                <c:pt idx="4">
                  <c:v>rodzic(e)</c:v>
                </c:pt>
                <c:pt idx="5">
                  <c:v>dalsza rodzina</c:v>
                </c:pt>
                <c:pt idx="6">
                  <c:v>partner / partnerka</c:v>
                </c:pt>
                <c:pt idx="7">
                  <c:v>przyjaciele / znajomi</c:v>
                </c:pt>
              </c:strCache>
            </c:strRef>
          </c:cat>
          <c:val>
            <c:numRef>
              <c:f>Arkusz1!$B$2:$B$9</c:f>
              <c:numCache>
                <c:formatCode>0</c:formatCode>
                <c:ptCount val="8"/>
                <c:pt idx="0">
                  <c:v>8</c:v>
                </c:pt>
                <c:pt idx="1">
                  <c:v>14</c:v>
                </c:pt>
                <c:pt idx="2">
                  <c:v>17</c:v>
                </c:pt>
                <c:pt idx="3">
                  <c:v>19</c:v>
                </c:pt>
                <c:pt idx="4">
                  <c:v>20</c:v>
                </c:pt>
                <c:pt idx="5">
                  <c:v>24</c:v>
                </c:pt>
                <c:pt idx="6">
                  <c:v>27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D3-40D8-B3AD-684564F3E5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134774752"/>
        <c:axId val="1823503407"/>
      </c:barChart>
      <c:valAx>
        <c:axId val="1823503407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134774752"/>
        <c:crosses val="autoZero"/>
        <c:crossBetween val="between"/>
      </c:valAx>
      <c:catAx>
        <c:axId val="1134774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18235034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cap="rnd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040576417149055"/>
          <c:y val="5.303373082839228E-2"/>
          <c:w val="0.46959423582850951"/>
          <c:h val="0.84881038881413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</c:v>
                </c:pt>
              </c:strCache>
            </c:strRef>
          </c:tx>
          <c:spPr>
            <a:solidFill>
              <a:srgbClr val="4F6F52"/>
            </a:solidFill>
            <a:ln w="152400" cap="rnd">
              <a:solidFill>
                <a:srgbClr val="4F6F52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8181"/>
              </a:solidFill>
              <a:ln w="152400" cap="rnd">
                <a:solidFill>
                  <a:srgbClr val="C0818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5C-4091-8AF7-618E3B02E206}"/>
              </c:ext>
            </c:extLst>
          </c:dPt>
          <c:dPt>
            <c:idx val="1"/>
            <c:invertIfNegative val="0"/>
            <c:bubble3D val="0"/>
            <c:spPr>
              <a:solidFill>
                <a:srgbClr val="4F6F52"/>
              </a:solidFill>
              <a:ln w="152400" cap="rnd">
                <a:solidFill>
                  <a:srgbClr val="4F6F5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3A-4E10-8E53-C23ED087E7EF}"/>
              </c:ext>
            </c:extLst>
          </c:dPt>
          <c:dPt>
            <c:idx val="2"/>
            <c:invertIfNegative val="0"/>
            <c:bubble3D val="0"/>
            <c:spPr>
              <a:solidFill>
                <a:srgbClr val="4F6F52"/>
              </a:solidFill>
              <a:ln w="152400" cap="rnd">
                <a:solidFill>
                  <a:srgbClr val="4F6F5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E1-4EB8-935A-4EF8CFD0CAE3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B43-452B-BD10-4D77A160D3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nie wiem</c:v>
                </c:pt>
                <c:pt idx="1">
                  <c:v>kwestie towarzyskie / społeczne</c:v>
                </c:pt>
                <c:pt idx="2">
                  <c:v>motywacja do przerwy po okresie świątecznym / do rozpoczęcia postu</c:v>
                </c:pt>
                <c:pt idx="3">
                  <c:v>chęć poprawy swojej relacji z alkoholem</c:v>
                </c:pt>
                <c:pt idx="4">
                  <c:v>noworoczne postanowienia</c:v>
                </c:pt>
                <c:pt idx="5">
                  <c:v>kwestie zdrowotne</c:v>
                </c:pt>
                <c:pt idx="6">
                  <c:v>wyzwanie osobiste</c:v>
                </c:pt>
              </c:strCache>
            </c:strRef>
          </c:cat>
          <c:val>
            <c:numRef>
              <c:f>Arkusz1!$B$2:$B$8</c:f>
              <c:numCache>
                <c:formatCode>0</c:formatCode>
                <c:ptCount val="7"/>
                <c:pt idx="0">
                  <c:v>4</c:v>
                </c:pt>
                <c:pt idx="1">
                  <c:v>20</c:v>
                </c:pt>
                <c:pt idx="2">
                  <c:v>22</c:v>
                </c:pt>
                <c:pt idx="3">
                  <c:v>25</c:v>
                </c:pt>
                <c:pt idx="4">
                  <c:v>33</c:v>
                </c:pt>
                <c:pt idx="5">
                  <c:v>39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D3-40D8-B3AD-684564F3E5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134774752"/>
        <c:axId val="1823503407"/>
      </c:barChart>
      <c:valAx>
        <c:axId val="1823503407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134774752"/>
        <c:crosses val="autoZero"/>
        <c:crossBetween val="between"/>
      </c:valAx>
      <c:catAx>
        <c:axId val="1134774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18235034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cap="rnd">
      <a:noFill/>
      <a:round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27347045605975"/>
          <c:y val="3.301849526798549E-2"/>
          <c:w val="0.48986354921920722"/>
          <c:h val="0.8580969168718330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1 - Zdecydowanie nie zgadzam się</c:v>
                </c:pt>
              </c:strCache>
            </c:strRef>
          </c:tx>
          <c:spPr>
            <a:solidFill>
              <a:srgbClr val="B06161"/>
            </a:solidFill>
            <a:ln w="50800">
              <a:solidFill>
                <a:srgbClr val="B0616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Udział w inicjatywie Dry January może mieć pozytywny wpływ na zdrowie fizyczne</c:v>
                </c:pt>
                <c:pt idx="1">
                  <c:v>Udział w inicjatywie Dry January może mieć pozytywny wpływ na zdrowie psychiczne i samopoczucie</c:v>
                </c:pt>
                <c:pt idx="2">
                  <c:v>Akcja Dry January może pomóc z zwiększeniu świadomości dotyczącej spożycia alkoholu</c:v>
                </c:pt>
                <c:pt idx="3">
                  <c:v>Udział w akcji Dry January może wpłynąć długofalowo na nawyki związane z piciem</c:v>
                </c:pt>
                <c:pt idx="5">
                  <c:v>Udział w inicjatywie Dry January może mieć dla niektórych szkodliwe konsekwencje zdrowotne</c:v>
                </c:pt>
                <c:pt idx="6">
                  <c:v>Takie akcje jak Dry January są niepotrzebne i nic nie wnoszą</c:v>
                </c:pt>
              </c:strCache>
            </c:strRef>
          </c:cat>
          <c:val>
            <c:numRef>
              <c:f>Arkusz1!$B$2:$B$8</c:f>
              <c:numCache>
                <c:formatCode>0</c:formatCode>
                <c:ptCount val="7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5">
                  <c:v>27</c:v>
                </c:pt>
                <c:pt idx="6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12-4E71-BA20-C37B98B316A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C68C8C"/>
            </a:solidFill>
            <a:ln w="50800">
              <a:solidFill>
                <a:srgbClr val="C68C8C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Udział w inicjatywie Dry January może mieć pozytywny wpływ na zdrowie fizyczne</c:v>
                </c:pt>
                <c:pt idx="1">
                  <c:v>Udział w inicjatywie Dry January może mieć pozytywny wpływ na zdrowie psychiczne i samopoczucie</c:v>
                </c:pt>
                <c:pt idx="2">
                  <c:v>Akcja Dry January może pomóc z zwiększeniu świadomości dotyczącej spożycia alkoholu</c:v>
                </c:pt>
                <c:pt idx="3">
                  <c:v>Udział w akcji Dry January może wpłynąć długofalowo na nawyki związane z piciem</c:v>
                </c:pt>
                <c:pt idx="5">
                  <c:v>Udział w inicjatywie Dry January może mieć dla niektórych szkodliwe konsekwencje zdrowotne</c:v>
                </c:pt>
                <c:pt idx="6">
                  <c:v>Takie akcje jak Dry January są niepotrzebne i nic nie wnoszą</c:v>
                </c:pt>
              </c:strCache>
            </c:strRef>
          </c:cat>
          <c:val>
            <c:numRef>
              <c:f>Arkusz1!$C$2:$C$8</c:f>
              <c:numCache>
                <c:formatCode>0</c:formatCode>
                <c:ptCount val="7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6</c:v>
                </c:pt>
                <c:pt idx="5">
                  <c:v>32</c:v>
                </c:pt>
                <c:pt idx="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12-4E71-BA20-C37B98B316A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ECE3CE"/>
            </a:solidFill>
            <a:ln w="50800">
              <a:solidFill>
                <a:srgbClr val="ECE3CE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Udział w inicjatywie Dry January może mieć pozytywny wpływ na zdrowie fizyczne</c:v>
                </c:pt>
                <c:pt idx="1">
                  <c:v>Udział w inicjatywie Dry January może mieć pozytywny wpływ na zdrowie psychiczne i samopoczucie</c:v>
                </c:pt>
                <c:pt idx="2">
                  <c:v>Akcja Dry January może pomóc z zwiększeniu świadomości dotyczącej spożycia alkoholu</c:v>
                </c:pt>
                <c:pt idx="3">
                  <c:v>Udział w akcji Dry January może wpłynąć długofalowo na nawyki związane z piciem</c:v>
                </c:pt>
                <c:pt idx="5">
                  <c:v>Udział w inicjatywie Dry January może mieć dla niektórych szkodliwe konsekwencje zdrowotne</c:v>
                </c:pt>
                <c:pt idx="6">
                  <c:v>Takie akcje jak Dry January są niepotrzebne i nic nie wnoszą</c:v>
                </c:pt>
              </c:strCache>
            </c:strRef>
          </c:cat>
          <c:val>
            <c:numRef>
              <c:f>Arkusz1!$D$2:$D$8</c:f>
              <c:numCache>
                <c:formatCode>0</c:formatCode>
                <c:ptCount val="7"/>
                <c:pt idx="0">
                  <c:v>17</c:v>
                </c:pt>
                <c:pt idx="1">
                  <c:v>18</c:v>
                </c:pt>
                <c:pt idx="2">
                  <c:v>20</c:v>
                </c:pt>
                <c:pt idx="3">
                  <c:v>28</c:v>
                </c:pt>
                <c:pt idx="5">
                  <c:v>24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12-4E71-BA20-C37B98B316AF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C3E2C2"/>
            </a:solidFill>
            <a:ln w="50800">
              <a:solidFill>
                <a:srgbClr val="C3E2C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Udział w inicjatywie Dry January może mieć pozytywny wpływ na zdrowie fizyczne</c:v>
                </c:pt>
                <c:pt idx="1">
                  <c:v>Udział w inicjatywie Dry January może mieć pozytywny wpływ na zdrowie psychiczne i samopoczucie</c:v>
                </c:pt>
                <c:pt idx="2">
                  <c:v>Akcja Dry January może pomóc z zwiększeniu świadomości dotyczącej spożycia alkoholu</c:v>
                </c:pt>
                <c:pt idx="3">
                  <c:v>Udział w akcji Dry January może wpłynąć długofalowo na nawyki związane z piciem</c:v>
                </c:pt>
                <c:pt idx="5">
                  <c:v>Udział w inicjatywie Dry January może mieć dla niektórych szkodliwe konsekwencje zdrowotne</c:v>
                </c:pt>
                <c:pt idx="6">
                  <c:v>Takie akcje jak Dry January są niepotrzebne i nic nie wnoszą</c:v>
                </c:pt>
              </c:strCache>
            </c:strRef>
          </c:cat>
          <c:val>
            <c:numRef>
              <c:f>Arkusz1!$E$2:$E$8</c:f>
              <c:numCache>
                <c:formatCode>0</c:formatCode>
                <c:ptCount val="7"/>
                <c:pt idx="0">
                  <c:v>37</c:v>
                </c:pt>
                <c:pt idx="1">
                  <c:v>39</c:v>
                </c:pt>
                <c:pt idx="2">
                  <c:v>42</c:v>
                </c:pt>
                <c:pt idx="3">
                  <c:v>38</c:v>
                </c:pt>
                <c:pt idx="5">
                  <c:v>11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12-4E71-BA20-C37B98B316AF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5 - Zdecydowanie zgadzam się</c:v>
                </c:pt>
              </c:strCache>
            </c:strRef>
          </c:tx>
          <c:spPr>
            <a:solidFill>
              <a:srgbClr val="4F6F52"/>
            </a:solidFill>
            <a:ln w="50800">
              <a:solidFill>
                <a:srgbClr val="4F6F5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Udział w inicjatywie Dry January może mieć pozytywny wpływ na zdrowie fizyczne</c:v>
                </c:pt>
                <c:pt idx="1">
                  <c:v>Udział w inicjatywie Dry January może mieć pozytywny wpływ na zdrowie psychiczne i samopoczucie</c:v>
                </c:pt>
                <c:pt idx="2">
                  <c:v>Akcja Dry January może pomóc z zwiększeniu świadomości dotyczącej spożycia alkoholu</c:v>
                </c:pt>
                <c:pt idx="3">
                  <c:v>Udział w akcji Dry January może wpłynąć długofalowo na nawyki związane z piciem</c:v>
                </c:pt>
                <c:pt idx="5">
                  <c:v>Udział w inicjatywie Dry January może mieć dla niektórych szkodliwe konsekwencje zdrowotne</c:v>
                </c:pt>
                <c:pt idx="6">
                  <c:v>Takie akcje jak Dry January są niepotrzebne i nic nie wnoszą</c:v>
                </c:pt>
              </c:strCache>
            </c:strRef>
          </c:cat>
          <c:val>
            <c:numRef>
              <c:f>Arkusz1!$F$2:$F$8</c:f>
              <c:numCache>
                <c:formatCode>0</c:formatCode>
                <c:ptCount val="7"/>
                <c:pt idx="0">
                  <c:v>41</c:v>
                </c:pt>
                <c:pt idx="1">
                  <c:v>37</c:v>
                </c:pt>
                <c:pt idx="2">
                  <c:v>34</c:v>
                </c:pt>
                <c:pt idx="3">
                  <c:v>26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12-4E71-BA20-C37B98B316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092509967"/>
        <c:axId val="1092527855"/>
      </c:barChart>
      <c:catAx>
        <c:axId val="109250996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1092527855"/>
        <c:crosses val="autoZero"/>
        <c:auto val="1"/>
        <c:lblAlgn val="ctr"/>
        <c:lblOffset val="100"/>
        <c:noMultiLvlLbl val="0"/>
      </c:catAx>
      <c:valAx>
        <c:axId val="1092527855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92509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847625288975382"/>
          <c:y val="0.92258793250502058"/>
          <c:w val="0.5803253779562213"/>
          <c:h val="5.98609221445472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ndara" panose="020E0502030303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D6421CA-4973-58BB-5C19-A014DD9881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1A5BF86-364E-4EE2-01B5-A2FD731F8E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5B10-9B50-4044-81D6-25A86ADAAEAB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8DC27CA-E722-B503-0C8A-CB303D4510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E46B75D-FFD1-5BA3-E275-E43934AB6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95F28-01E5-4B36-83EB-62BC3876B0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4195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80638-9F8A-4108-85B6-A773609420E1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4127F-CDB4-4011-848D-B191E41010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68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4127F-CDB4-4011-848D-B191E410104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715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5364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8341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1210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5133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7746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180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9B515-34A6-4727-B339-6850C2A04BA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367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9B515-34A6-4727-B339-6850C2A04BA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765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9B515-34A6-4727-B339-6850C2A04BA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395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9B515-34A6-4727-B339-6850C2A04BA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028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7849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0228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8488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515-34A6-4727-B339-6850C2A04BA5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302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1AA8CD-46C3-4AC5-AB6B-0354EAA0E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51CE5C-5D25-4227-AF8A-3C7E7B032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FFAD59-666A-4949-AEF0-EE5E67979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184A-969F-4179-849F-73DC702ABF84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91FC58-EC2B-489E-A72D-A8EEAC7EC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437B35-C085-402A-903A-AF2AA14E9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F091-2E50-4AB1-855E-8F73AF6E8F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19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33845E-9CB8-4F04-A2E4-722E29DE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893F15E-B9EA-45FF-A9E7-6C23FCCFB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FE094F-3E81-4DAF-B839-12FD009B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184A-969F-4179-849F-73DC702ABF84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81F482-2E17-4B2C-877D-4C05C5C59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D440B9-9E36-4EC3-9089-28DC3E26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F091-2E50-4AB1-855E-8F73AF6E8F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428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6110CF5-AF59-4B9D-96C5-BF8BEF55B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7A1618C-8454-479E-ADF4-15B894EAE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232B3A-16CF-4FE8-A955-B84F53B1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184A-969F-4179-849F-73DC702ABF84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9E5A3F-B47B-4CBB-80F7-34FD0C6E5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093D32-F05A-4F71-BB9F-E7D3F44E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F091-2E50-4AB1-855E-8F73AF6E8F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09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 userDrawn="1"/>
        </p:nvSpPr>
        <p:spPr>
          <a:xfrm>
            <a:off x="0" y="6093296"/>
            <a:ext cx="12192000" cy="75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18" name="Tytuł 1"/>
          <p:cNvSpPr>
            <a:spLocks noGrp="1"/>
          </p:cNvSpPr>
          <p:nvPr userDrawn="1">
            <p:ph type="title"/>
          </p:nvPr>
        </p:nvSpPr>
        <p:spPr>
          <a:xfrm>
            <a:off x="0" y="261613"/>
            <a:ext cx="12192000" cy="503095"/>
          </a:xfrm>
        </p:spPr>
        <p:txBody>
          <a:bodyPr anchor="ctr">
            <a:normAutofit/>
          </a:bodyPr>
          <a:lstStyle>
            <a:lvl1pPr algn="l">
              <a:defRPr lang="pl-PL" sz="1700" b="1" kern="1200" dirty="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6" name="pole tekstowe 15"/>
          <p:cNvSpPr txBox="1"/>
          <p:nvPr userDrawn="1"/>
        </p:nvSpPr>
        <p:spPr>
          <a:xfrm>
            <a:off x="0" y="-26376"/>
            <a:ext cx="12192000" cy="26161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100" b="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Badanie dotyczące znajomości inicjatywy Dry January</a:t>
            </a:r>
          </a:p>
        </p:txBody>
      </p:sp>
      <p:cxnSp>
        <p:nvCxnSpPr>
          <p:cNvPr id="9" name="Łącznik prosty 8"/>
          <p:cNvCxnSpPr/>
          <p:nvPr userDrawn="1"/>
        </p:nvCxnSpPr>
        <p:spPr>
          <a:xfrm flipH="1">
            <a:off x="-55886" y="6093296"/>
            <a:ext cx="12240000" cy="0"/>
          </a:xfrm>
          <a:prstGeom prst="line">
            <a:avLst/>
          </a:prstGeom>
          <a:ln w="25400">
            <a:gradFill flip="none" rotWithShape="1">
              <a:gsLst>
                <a:gs pos="30000">
                  <a:schemeClr val="bg1">
                    <a:lumMod val="93000"/>
                  </a:schemeClr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33"/>
          <p:cNvCxnSpPr/>
          <p:nvPr userDrawn="1"/>
        </p:nvCxnSpPr>
        <p:spPr>
          <a:xfrm flipH="1" flipV="1">
            <a:off x="-36396" y="764707"/>
            <a:ext cx="12240000" cy="28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>
                    <a:alpha val="0"/>
                  </a:srgbClr>
                </a:gs>
                <a:gs pos="50000">
                  <a:srgbClr val="C00000"/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367" y="6129123"/>
            <a:ext cx="1067747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134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Łącznik prosty 33">
            <a:extLst>
              <a:ext uri="{FF2B5EF4-FFF2-40B4-BE49-F238E27FC236}">
                <a16:creationId xmlns:a16="http://schemas.microsoft.com/office/drawing/2014/main" id="{A475A66F-6D6C-484F-9E60-68D617E7D157}"/>
              </a:ext>
            </a:extLst>
          </p:cNvPr>
          <p:cNvSpPr/>
          <p:nvPr userDrawn="1"/>
        </p:nvSpPr>
        <p:spPr>
          <a:xfrm flipH="1" flipV="1">
            <a:off x="-2" y="6062978"/>
            <a:ext cx="12240004" cy="291"/>
          </a:xfrm>
          <a:prstGeom prst="line">
            <a:avLst/>
          </a:prstGeom>
          <a:ln w="25400">
            <a:solidFill>
              <a:srgbClr val="E00000">
                <a:alpha val="50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Łącznik prosty 33">
            <a:extLst>
              <a:ext uri="{FF2B5EF4-FFF2-40B4-BE49-F238E27FC236}">
                <a16:creationId xmlns:a16="http://schemas.microsoft.com/office/drawing/2014/main" id="{905CE7BB-8A2A-43A8-9762-6A24C6A6E042}"/>
              </a:ext>
            </a:extLst>
          </p:cNvPr>
          <p:cNvSpPr/>
          <p:nvPr userDrawn="1"/>
        </p:nvSpPr>
        <p:spPr>
          <a:xfrm flipH="1" flipV="1">
            <a:off x="9323" y="663106"/>
            <a:ext cx="12240004" cy="291"/>
          </a:xfrm>
          <a:prstGeom prst="line">
            <a:avLst/>
          </a:prstGeom>
          <a:ln w="25400">
            <a:solidFill>
              <a:srgbClr val="E00000">
                <a:alpha val="50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Tekst tytułowy">
            <a:extLst>
              <a:ext uri="{FF2B5EF4-FFF2-40B4-BE49-F238E27FC236}">
                <a16:creationId xmlns:a16="http://schemas.microsoft.com/office/drawing/2014/main" id="{3A4C8A9B-F46B-4E85-8A97-C90DD15FB53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325" y="261610"/>
            <a:ext cx="12192001" cy="400041"/>
          </a:xfrm>
          <a:prstGeom prst="rect">
            <a:avLst/>
          </a:prstGeom>
        </p:spPr>
        <p:txBody>
          <a:bodyPr anchor="ctr"/>
          <a:lstStyle/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701621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Łącznik prosty 33">
            <a:extLst>
              <a:ext uri="{FF2B5EF4-FFF2-40B4-BE49-F238E27FC236}">
                <a16:creationId xmlns:a16="http://schemas.microsoft.com/office/drawing/2014/main" id="{06539ADA-9636-43A7-83C2-4009E5BB11E9}"/>
              </a:ext>
            </a:extLst>
          </p:cNvPr>
          <p:cNvSpPr/>
          <p:nvPr userDrawn="1"/>
        </p:nvSpPr>
        <p:spPr>
          <a:xfrm flipH="1" flipV="1">
            <a:off x="9323" y="663106"/>
            <a:ext cx="12240004" cy="291"/>
          </a:xfrm>
          <a:prstGeom prst="line">
            <a:avLst/>
          </a:prstGeom>
          <a:ln w="25400">
            <a:solidFill>
              <a:srgbClr val="E00000">
                <a:alpha val="50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Łącznik prosty 33">
            <a:extLst>
              <a:ext uri="{FF2B5EF4-FFF2-40B4-BE49-F238E27FC236}">
                <a16:creationId xmlns:a16="http://schemas.microsoft.com/office/drawing/2014/main" id="{2016DBC0-6A02-4E8F-AC73-3229056E21D8}"/>
              </a:ext>
            </a:extLst>
          </p:cNvPr>
          <p:cNvSpPr/>
          <p:nvPr userDrawn="1"/>
        </p:nvSpPr>
        <p:spPr>
          <a:xfrm flipH="1">
            <a:off x="-115503" y="6063268"/>
            <a:ext cx="12355505" cy="17343"/>
          </a:xfrm>
          <a:prstGeom prst="line">
            <a:avLst/>
          </a:prstGeom>
          <a:ln w="25400">
            <a:solidFill>
              <a:srgbClr val="E00000">
                <a:alpha val="50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Tekst tytułowy">
            <a:extLst>
              <a:ext uri="{FF2B5EF4-FFF2-40B4-BE49-F238E27FC236}">
                <a16:creationId xmlns:a16="http://schemas.microsoft.com/office/drawing/2014/main" id="{FBC5D5F5-7D10-4612-AC29-59F09ECBA83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325" y="261610"/>
            <a:ext cx="12192001" cy="400623"/>
          </a:xfrm>
          <a:prstGeom prst="rect">
            <a:avLst/>
          </a:prstGeom>
        </p:spPr>
        <p:txBody>
          <a:bodyPr anchor="ctr"/>
          <a:lstStyle/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163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EE210D-1C3D-40CE-B72A-6424E69E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64DFD8-3FE8-4CC0-AE20-FADA943CA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907C2D-17B9-4E49-8D0E-FE40B9DE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184A-969F-4179-849F-73DC702ABF84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9D15B3-8895-4BD0-A2B6-E46F3609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A42604-7EBC-4C86-9F6D-847979267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F091-2E50-4AB1-855E-8F73AF6E8F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96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2E8176-65D0-441C-9B17-2C23FE45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A279A4-5937-4117-B97A-69F699B96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93DE76-435D-480F-BBD3-238632E9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184A-969F-4179-849F-73DC702ABF84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6610F9-C7AB-443C-BD52-0B81A604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8F1A22-24F9-4F00-B50A-DE6E1CE3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F091-2E50-4AB1-855E-8F73AF6E8F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7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3A89F3-9800-4C2A-964F-12F71C9D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D2028E-9C5D-4949-BA94-6D6E91FB7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07E8F4D-9490-4070-8675-AAC2991F1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6AA07F4-5005-4A25-B510-63E2F9B6E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184A-969F-4179-849F-73DC702ABF84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D685DDD-666E-44CC-8B43-F753447D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FC94D0E-E819-4D8F-822F-F87FDF9D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F091-2E50-4AB1-855E-8F73AF6E8F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849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11A26D-6C47-4F78-B2D1-8C863B5F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F8E4C3-D586-4493-BB2D-E712C2F9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ED83A47-D34F-4E24-9D1F-BC6435ACD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28D76C7-3484-4182-841E-F8C3557DB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AA6C497-50AA-48EA-9C64-BEB81282D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5A4371D-EF50-413F-A6E9-714E04FB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184A-969F-4179-849F-73DC702ABF84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F75092A-0167-4E81-83FB-A826A2CD2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D1DC1BD-90B5-4627-B751-9A9450710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F091-2E50-4AB1-855E-8F73AF6E8F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52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AD60F7-65ED-4839-822C-2513B622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7F741E1-A6B1-422E-B579-1B917F30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184A-969F-4179-849F-73DC702ABF84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50549C9-11A3-499C-B5D7-7B62613C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6885A19-2171-45D6-BE0B-68627D58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F091-2E50-4AB1-855E-8F73AF6E8F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171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5E4CF4D-CD56-4EB5-8EC8-818A92B5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184A-969F-4179-849F-73DC702ABF84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F9DF61A-4DCF-4A98-8A2D-2FA3711E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BE5D32-1949-43C7-9FC0-98EB1A0B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F091-2E50-4AB1-855E-8F73AF6E8F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90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818946-558B-4FF2-B7EA-FB8C405A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85D024-79B1-47E9-AB6A-7F102F7EA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CEE9930-E283-4957-8060-F7C11A307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3FA4C0A-2D69-47A4-A233-23089F32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184A-969F-4179-849F-73DC702ABF84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758CD7B-66B4-45C2-8DBA-625950B0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585ADF6-5193-43AC-9323-9C2A041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F091-2E50-4AB1-855E-8F73AF6E8F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97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188AF9-F105-4405-82F8-1D1F5A557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3FB8CBA-5B41-4DFE-99B4-0C755BEE8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629EC4D-FE07-4DB4-BBEB-40DFE205A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BE4926E-3036-4DCF-8F77-027160AC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184A-969F-4179-849F-73DC702ABF84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680FDCA-5074-4803-8A19-548D7CC8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65548C-576D-4393-ACEA-84DBD457C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F091-2E50-4AB1-855E-8F73AF6E8F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169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01A6179-3AEB-4740-BFDB-3FC6151B1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3CAE049-31BB-483E-AA6F-5BBC2D709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B5442E-384D-41D8-8853-8C2FE98E1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7184A-969F-4179-849F-73DC702ABF84}" type="datetimeFigureOut">
              <a:rPr lang="pl-PL" smtClean="0"/>
              <a:t>05.02.2024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139900-3F11-45AB-9E0B-96EEF2406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573117-BD29-4734-AD83-8DB593830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9F091-2E50-4AB1-855E-8F73AF6E8F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395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0.xml"/><Relationship Id="rId5" Type="http://schemas.openxmlformats.org/officeDocument/2006/relationships/slide" Target="slide17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rostokąt 4"/>
          <p:cNvSpPr/>
          <p:nvPr/>
        </p:nvSpPr>
        <p:spPr>
          <a:xfrm>
            <a:off x="-5" y="923056"/>
            <a:ext cx="12191999" cy="1548003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155" name="Podtytuł 2"/>
          <p:cNvSpPr txBox="1">
            <a:spLocks noGrp="1"/>
          </p:cNvSpPr>
          <p:nvPr>
            <p:ph type="subTitle" sz="quarter" idx="1"/>
          </p:nvPr>
        </p:nvSpPr>
        <p:spPr>
          <a:xfrm>
            <a:off x="-102621" y="4561840"/>
            <a:ext cx="1738380" cy="329782"/>
          </a:xfrm>
          <a:prstGeom prst="rect">
            <a:avLst/>
          </a:prstGeom>
        </p:spPr>
        <p:txBody>
          <a:bodyPr/>
          <a:lstStyle>
            <a:lvl1pPr defTabSz="416051">
              <a:lnSpc>
                <a:spcPct val="90000"/>
              </a:lnSpc>
              <a:spcBef>
                <a:spcPts val="900"/>
              </a:spcBef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pl-PL"/>
              <a:t>SIERPIEŃ, 2019</a:t>
            </a:r>
            <a:endParaRPr/>
          </a:p>
        </p:txBody>
      </p:sp>
      <p:sp>
        <p:nvSpPr>
          <p:cNvPr id="156" name="Tytuł 1"/>
          <p:cNvSpPr txBox="1"/>
          <p:nvPr/>
        </p:nvSpPr>
        <p:spPr>
          <a:xfrm>
            <a:off x="809489" y="976522"/>
            <a:ext cx="10573013" cy="1443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 defTabSz="371153">
              <a:lnSpc>
                <a:spcPct val="80000"/>
              </a:lnSpc>
              <a:defRPr sz="5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Badanie dotyczące znajomości inicjatywy </a:t>
            </a:r>
            <a:r>
              <a:rPr lang="pl-PL" sz="3600" b="1" i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Dry January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trzałka: pięciokąt 3">
            <a:extLst>
              <a:ext uri="{FF2B5EF4-FFF2-40B4-BE49-F238E27FC236}">
                <a16:creationId xmlns:a16="http://schemas.microsoft.com/office/drawing/2014/main" id="{675FA7D1-5D88-4F46-80E0-C50859C61F7A}"/>
              </a:ext>
            </a:extLst>
          </p:cNvPr>
          <p:cNvSpPr/>
          <p:nvPr/>
        </p:nvSpPr>
        <p:spPr>
          <a:xfrm>
            <a:off x="-1" y="4336472"/>
            <a:ext cx="1216048" cy="775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709" y="0"/>
                </a:lnTo>
                <a:lnTo>
                  <a:pt x="21600" y="10800"/>
                </a:lnTo>
                <a:lnTo>
                  <a:pt x="1470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C3F2BF2-2896-4E38-8814-71A14F602E56}"/>
              </a:ext>
            </a:extLst>
          </p:cNvPr>
          <p:cNvSpPr txBox="1"/>
          <p:nvPr/>
        </p:nvSpPr>
        <p:spPr>
          <a:xfrm>
            <a:off x="-59076" y="4472026"/>
            <a:ext cx="1121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kern="0" dirty="0">
                <a:solidFill>
                  <a:prstClr val="white"/>
                </a:solidFill>
                <a:latin typeface="Candara" panose="020E0502030303020204" pitchFamily="34" charset="0"/>
                <a:sym typeface="Calibri"/>
              </a:rPr>
              <a:t>Luty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  <a:sym typeface="Calibri"/>
              </a:rPr>
              <a:t>2024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993BA6D-A771-46A8-A838-429DB744B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817" y="5711166"/>
            <a:ext cx="1560352" cy="1021322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615126E4-3264-490A-BCDB-E7B14D99A9FC}"/>
              </a:ext>
            </a:extLst>
          </p:cNvPr>
          <p:cNvSpPr txBox="1">
            <a:spLocks/>
          </p:cNvSpPr>
          <p:nvPr/>
        </p:nvSpPr>
        <p:spPr>
          <a:xfrm>
            <a:off x="2938980" y="125512"/>
            <a:ext cx="6314033" cy="71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749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7490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  <a:sym typeface="Calibri"/>
              </a:rPr>
              <a:t>RAPORT BADAWCZY</a:t>
            </a:r>
          </a:p>
        </p:txBody>
      </p:sp>
      <p:pic>
        <p:nvPicPr>
          <p:cNvPr id="8" name="Obraz 7" descr="Obraz zawierający tekst, Czcionka, Grafika, logo&#10;&#10;Opis wygenerowany automatycznie">
            <a:extLst>
              <a:ext uri="{FF2B5EF4-FFF2-40B4-BE49-F238E27FC236}">
                <a16:creationId xmlns:a16="http://schemas.microsoft.com/office/drawing/2014/main" id="{2FA0E6C8-C230-4EC1-6C6B-2475AFABB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302" y="3848675"/>
            <a:ext cx="3103422" cy="7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00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ZNAJOMOŚĆ ZAŁOŻEŃ ORAZ UDZIAŁ W AKCJI </a:t>
            </a:r>
            <a:r>
              <a:rPr lang="pl-PL" i="1" dirty="0"/>
              <a:t>DRY JANUARY </a:t>
            </a:r>
            <a:r>
              <a:rPr lang="pl-PL" dirty="0"/>
              <a:t>I PODOBNYCH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17114D1-D067-4B4A-8609-CBEA5AB5585C}"/>
              </a:ext>
            </a:extLst>
          </p:cNvPr>
          <p:cNvSpPr txBox="1"/>
          <p:nvPr/>
        </p:nvSpPr>
        <p:spPr>
          <a:xfrm>
            <a:off x="-1" y="6134722"/>
            <a:ext cx="1042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Candara" panose="020E0502030303020204" pitchFamily="34" charset="0"/>
                <a:ea typeface="Segoe UI" pitchFamily="34" charset="0"/>
                <a:cs typeface="Arial" panose="020B0604020202020204" pitchFamily="34" charset="0"/>
              </a:rPr>
              <a:t>Dane w %, N=1014</a:t>
            </a:r>
          </a:p>
          <a:p>
            <a:r>
              <a:rPr lang="pl-PL" sz="1200" dirty="0">
                <a:solidFill>
                  <a:schemeClr val="tx2"/>
                </a:solidFill>
                <a:latin typeface="Candara" panose="020E0502030303020204" pitchFamily="34" charset="0"/>
                <a:ea typeface="Segoe UI" pitchFamily="34" charset="0"/>
                <a:cs typeface="Arial" panose="020B0604020202020204" pitchFamily="34" charset="0"/>
              </a:rPr>
              <a:t>*pytanie wielokrotnego wyboru</a:t>
            </a:r>
          </a:p>
        </p:txBody>
      </p:sp>
      <p:graphicFrame>
        <p:nvGraphicFramePr>
          <p:cNvPr id="19" name="Wykres 18">
            <a:extLst>
              <a:ext uri="{FF2B5EF4-FFF2-40B4-BE49-F238E27FC236}">
                <a16:creationId xmlns:a16="http://schemas.microsoft.com/office/drawing/2014/main" id="{C7E2E25E-B3D7-2EC9-28D2-60D623B160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7987672"/>
              </p:ext>
            </p:extLst>
          </p:nvPr>
        </p:nvGraphicFramePr>
        <p:xfrm>
          <a:off x="0" y="1383458"/>
          <a:ext cx="5528926" cy="407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3EDDA85-358B-4EDC-AF8E-50106BF67FB5}"/>
              </a:ext>
            </a:extLst>
          </p:cNvPr>
          <p:cNvSpPr txBox="1"/>
          <p:nvPr/>
        </p:nvSpPr>
        <p:spPr>
          <a:xfrm>
            <a:off x="-315907" y="875626"/>
            <a:ext cx="55289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Czy zna Pan/Pani główne założenia akcji Dry January? </a:t>
            </a:r>
            <a:endParaRPr lang="pl-PL" sz="12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0D0C8ACE-B90F-6045-C377-2E0D81BCAF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2984777"/>
              </p:ext>
            </p:extLst>
          </p:nvPr>
        </p:nvGraphicFramePr>
        <p:xfrm>
          <a:off x="5844833" y="1383458"/>
          <a:ext cx="6256376" cy="407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2DD3674F-3AD1-E1B5-424F-C2994CD13B6D}"/>
              </a:ext>
            </a:extLst>
          </p:cNvPr>
          <p:cNvSpPr txBox="1"/>
          <p:nvPr/>
        </p:nvSpPr>
        <p:spPr>
          <a:xfrm>
            <a:off x="6235427" y="921793"/>
            <a:ext cx="5528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Czy aktualnie lub w przeszłości brał/a Pan/Pani udział w akcji Dry January lub podobnej?*</a:t>
            </a:r>
            <a:endParaRPr lang="pl-PL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23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UDZIAŁ W AKCJI </a:t>
            </a:r>
            <a:r>
              <a:rPr lang="pl-PL" i="1" dirty="0"/>
              <a:t>DRY JANUARY – </a:t>
            </a:r>
            <a:r>
              <a:rPr lang="pl-PL" dirty="0"/>
              <a:t>RODZINA / ZNAJOMI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17114D1-D067-4B4A-8609-CBEA5AB5585C}"/>
              </a:ext>
            </a:extLst>
          </p:cNvPr>
          <p:cNvSpPr txBox="1"/>
          <p:nvPr/>
        </p:nvSpPr>
        <p:spPr>
          <a:xfrm>
            <a:off x="0" y="6099610"/>
            <a:ext cx="1042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Candara" panose="020E0502030303020204" pitchFamily="34" charset="0"/>
                <a:ea typeface="Segoe UI" pitchFamily="34" charset="0"/>
                <a:cs typeface="Arial" panose="020B0604020202020204" pitchFamily="34" charset="0"/>
              </a:rPr>
              <a:t>Dane w %, N=1014</a:t>
            </a:r>
          </a:p>
          <a:p>
            <a:r>
              <a:rPr lang="pl-PL" sz="1200" dirty="0">
                <a:solidFill>
                  <a:schemeClr val="tx2"/>
                </a:solidFill>
                <a:latin typeface="Candara" panose="020E0502030303020204" pitchFamily="34" charset="0"/>
                <a:ea typeface="Segoe UI" pitchFamily="34" charset="0"/>
                <a:cs typeface="Arial" panose="020B0604020202020204" pitchFamily="34" charset="0"/>
              </a:rPr>
              <a:t>*pytanie wielokrotnego wyboru, zadawane respondentom, którzy wskazali, że ktoś w ich otoczeniu nie pije alkoholu</a:t>
            </a: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A9E614D6-BAF8-5238-843F-A4A87D2EF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76595"/>
              </p:ext>
            </p:extLst>
          </p:nvPr>
        </p:nvGraphicFramePr>
        <p:xfrm>
          <a:off x="112924" y="1570383"/>
          <a:ext cx="5303078" cy="407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613CD34B-AB7E-29F6-C4BA-64ECBC3099E8}"/>
              </a:ext>
            </a:extLst>
          </p:cNvPr>
          <p:cNvSpPr txBox="1"/>
          <p:nvPr/>
        </p:nvSpPr>
        <p:spPr>
          <a:xfrm>
            <a:off x="350195" y="1103748"/>
            <a:ext cx="5528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Czy w Pana/Pani najbliższym otoczeniu (rodzina / znajomi / etc.) są osoby, które w styczniu nie piją alkoholu?</a:t>
            </a:r>
            <a:endParaRPr lang="pl-PL" sz="1200" dirty="0"/>
          </a:p>
        </p:txBody>
      </p:sp>
      <p:cxnSp>
        <p:nvCxnSpPr>
          <p:cNvPr id="18" name="Łącznik: łamany 17">
            <a:extLst>
              <a:ext uri="{FF2B5EF4-FFF2-40B4-BE49-F238E27FC236}">
                <a16:creationId xmlns:a16="http://schemas.microsoft.com/office/drawing/2014/main" id="{3483748D-DCE0-FCDD-D917-D1A6AB423CD8}"/>
              </a:ext>
            </a:extLst>
          </p:cNvPr>
          <p:cNvCxnSpPr>
            <a:cxnSpLocks/>
          </p:cNvCxnSpPr>
          <p:nvPr/>
        </p:nvCxnSpPr>
        <p:spPr>
          <a:xfrm flipV="1">
            <a:off x="5119549" y="2490281"/>
            <a:ext cx="1656451" cy="1531351"/>
          </a:xfrm>
          <a:prstGeom prst="bentConnector3">
            <a:avLst/>
          </a:prstGeom>
          <a:ln w="38100">
            <a:solidFill>
              <a:srgbClr val="C3E2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3EDDA85-358B-4EDC-AF8E-50106BF67FB5}"/>
              </a:ext>
            </a:extLst>
          </p:cNvPr>
          <p:cNvSpPr txBox="1"/>
          <p:nvPr/>
        </p:nvSpPr>
        <p:spPr>
          <a:xfrm>
            <a:off x="6585252" y="1288414"/>
            <a:ext cx="55289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Kto w Pana/Pani otoczeniu bierze udział w tej akcji?*[N=348]</a:t>
            </a:r>
            <a:endParaRPr lang="pl-PL" sz="1200" dirty="0"/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B579CE99-6F14-52EA-5930-0D048850A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1300077"/>
              </p:ext>
            </p:extLst>
          </p:nvPr>
        </p:nvGraphicFramePr>
        <p:xfrm>
          <a:off x="6663074" y="1700753"/>
          <a:ext cx="5528926" cy="407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9231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UDZIAŁ W AKCJI </a:t>
            </a:r>
            <a:r>
              <a:rPr lang="pl-PL" i="1" dirty="0"/>
              <a:t>DRY JANUARY – </a:t>
            </a:r>
            <a:r>
              <a:rPr lang="pl-PL" dirty="0"/>
              <a:t>POWODY UDZIAŁU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17114D1-D067-4B4A-8609-CBEA5AB5585C}"/>
              </a:ext>
            </a:extLst>
          </p:cNvPr>
          <p:cNvSpPr txBox="1"/>
          <p:nvPr/>
        </p:nvSpPr>
        <p:spPr>
          <a:xfrm>
            <a:off x="0" y="6134722"/>
            <a:ext cx="1042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Candara" panose="020E0502030303020204" pitchFamily="34" charset="0"/>
                <a:ea typeface="Segoe UI" pitchFamily="34" charset="0"/>
                <a:cs typeface="Arial" panose="020B0604020202020204" pitchFamily="34" charset="0"/>
              </a:rPr>
              <a:t>Dane w %, N= 245</a:t>
            </a:r>
          </a:p>
          <a:p>
            <a:r>
              <a:rPr lang="pl-PL" sz="1200" dirty="0">
                <a:solidFill>
                  <a:schemeClr val="tx2"/>
                </a:solidFill>
                <a:latin typeface="Candara" panose="020E0502030303020204" pitchFamily="34" charset="0"/>
                <a:ea typeface="Segoe UI" pitchFamily="34" charset="0"/>
                <a:cs typeface="Arial" panose="020B0604020202020204" pitchFamily="34" charset="0"/>
              </a:rPr>
              <a:t>*pytanie wielokrotnego wyboru, zadawane jedynie osobom, które biorą lub brały udział w przeszłości w tej lub podobnej akcji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B579CE99-6F14-52EA-5930-0D048850A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6989453"/>
              </p:ext>
            </p:extLst>
          </p:nvPr>
        </p:nvGraphicFramePr>
        <p:xfrm>
          <a:off x="2871468" y="1760609"/>
          <a:ext cx="5988996" cy="407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093268FE-2D84-0CEE-7473-324EE87E19D7}"/>
              </a:ext>
            </a:extLst>
          </p:cNvPr>
          <p:cNvSpPr txBox="1"/>
          <p:nvPr/>
        </p:nvSpPr>
        <p:spPr>
          <a:xfrm>
            <a:off x="3331535" y="1288210"/>
            <a:ext cx="55289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skłoniło Pana/Panią do udziału w Dry January w przeszłości lub obecnie?*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270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INICJATYWA </a:t>
            </a:r>
            <a:r>
              <a:rPr lang="pl-PL" i="1" dirty="0"/>
              <a:t>DRY JANUARY– </a:t>
            </a:r>
            <a:r>
              <a:rPr lang="pl-PL" dirty="0"/>
              <a:t>OCENA AKCJI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17114D1-D067-4B4A-8609-CBEA5AB5585C}"/>
              </a:ext>
            </a:extLst>
          </p:cNvPr>
          <p:cNvSpPr txBox="1"/>
          <p:nvPr/>
        </p:nvSpPr>
        <p:spPr>
          <a:xfrm>
            <a:off x="0" y="6098721"/>
            <a:ext cx="1042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Candara" panose="020E0502030303020204" pitchFamily="34" charset="0"/>
                <a:ea typeface="Segoe UI" pitchFamily="34" charset="0"/>
                <a:cs typeface="Arial" panose="020B0604020202020204" pitchFamily="34" charset="0"/>
              </a:rPr>
              <a:t>Dane w %, N=1014</a:t>
            </a:r>
          </a:p>
          <a:p>
            <a:r>
              <a:rPr lang="pl-PL" sz="1200" dirty="0">
                <a:solidFill>
                  <a:schemeClr val="tx2"/>
                </a:solidFill>
                <a:latin typeface="Candara" panose="020E0502030303020204" pitchFamily="34" charset="0"/>
                <a:ea typeface="Segoe UI" pitchFamily="34" charset="0"/>
                <a:cs typeface="Arial" panose="020B0604020202020204" pitchFamily="34" charset="0"/>
              </a:rPr>
              <a:t>*suma odpowiedzi „4” i „5 – Zdecydowanie zgadzam się”</a:t>
            </a:r>
          </a:p>
          <a:p>
            <a:r>
              <a:rPr lang="pl-PL" sz="1200" dirty="0">
                <a:solidFill>
                  <a:schemeClr val="tx2"/>
                </a:solidFill>
                <a:latin typeface="Candara" panose="020E0502030303020204" pitchFamily="34" charset="0"/>
                <a:ea typeface="Segoe UI" pitchFamily="34" charset="0"/>
                <a:cs typeface="Arial" panose="020B0604020202020204" pitchFamily="34" charset="0"/>
              </a:rPr>
              <a:t>**suma odpowiedzi „1 – Zdecydowanie nie zgadzam się” i „2”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2D7E5699-7C8C-9EBC-562A-16E301B88A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276885"/>
              </p:ext>
            </p:extLst>
          </p:nvPr>
        </p:nvGraphicFramePr>
        <p:xfrm>
          <a:off x="67254" y="1341640"/>
          <a:ext cx="9757681" cy="4341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:a16="http://schemas.microsoft.com/office/drawing/2014/main" id="{49999B4C-6BF0-0135-0E98-26E6286E5333}"/>
              </a:ext>
            </a:extLst>
          </p:cNvPr>
          <p:cNvSpPr/>
          <p:nvPr/>
        </p:nvSpPr>
        <p:spPr>
          <a:xfrm>
            <a:off x="10578194" y="1619860"/>
            <a:ext cx="720674" cy="277000"/>
          </a:xfrm>
          <a:prstGeom prst="rect">
            <a:avLst/>
          </a:prstGeom>
          <a:gradFill>
            <a:gsLst>
              <a:gs pos="100000">
                <a:srgbClr val="C3E2C2"/>
              </a:gs>
              <a:gs pos="67000">
                <a:srgbClr val="4F6F52"/>
              </a:gs>
            </a:gsLst>
            <a:lin ang="0" scaled="1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atin typeface="Candara" panose="020E0502030303020204" pitchFamily="34" charset="0"/>
              </a:rPr>
              <a:t>78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0B60354-A97A-ABEF-BB96-E1EE001B3D84}"/>
              </a:ext>
            </a:extLst>
          </p:cNvPr>
          <p:cNvSpPr txBox="1"/>
          <p:nvPr/>
        </p:nvSpPr>
        <p:spPr>
          <a:xfrm>
            <a:off x="2181629" y="938925"/>
            <a:ext cx="67483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jakim stopniu zgadza się Pan/Pani z poniższymi stwierdzeniami?</a:t>
            </a:r>
            <a:endParaRPr lang="pl-PL" sz="12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06B478F-C53D-305E-4849-299C87ACCB58}"/>
              </a:ext>
            </a:extLst>
          </p:cNvPr>
          <p:cNvSpPr txBox="1"/>
          <p:nvPr/>
        </p:nvSpPr>
        <p:spPr>
          <a:xfrm>
            <a:off x="10455508" y="1215924"/>
            <a:ext cx="966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T2B*</a:t>
            </a:r>
            <a:endParaRPr lang="pl-PL" sz="12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65F6710-10A5-D54D-CDD0-2F8131953D2B}"/>
              </a:ext>
            </a:extLst>
          </p:cNvPr>
          <p:cNvSpPr/>
          <p:nvPr/>
        </p:nvSpPr>
        <p:spPr>
          <a:xfrm>
            <a:off x="10578194" y="2144591"/>
            <a:ext cx="720674" cy="277000"/>
          </a:xfrm>
          <a:prstGeom prst="rect">
            <a:avLst/>
          </a:prstGeom>
          <a:gradFill>
            <a:gsLst>
              <a:gs pos="100000">
                <a:srgbClr val="C3E2C2"/>
              </a:gs>
              <a:gs pos="67000">
                <a:srgbClr val="4F6F52"/>
              </a:gs>
            </a:gsLst>
            <a:lin ang="0" scaled="1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atin typeface="Candara" panose="020E0502030303020204" pitchFamily="34" charset="0"/>
              </a:rPr>
              <a:t>76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16BE026-E668-DE18-3118-DEBE8EC5ACF2}"/>
              </a:ext>
            </a:extLst>
          </p:cNvPr>
          <p:cNvSpPr/>
          <p:nvPr/>
        </p:nvSpPr>
        <p:spPr>
          <a:xfrm>
            <a:off x="10578194" y="2698590"/>
            <a:ext cx="720674" cy="277000"/>
          </a:xfrm>
          <a:prstGeom prst="rect">
            <a:avLst/>
          </a:prstGeom>
          <a:gradFill>
            <a:gsLst>
              <a:gs pos="100000">
                <a:srgbClr val="C3E2C2"/>
              </a:gs>
              <a:gs pos="67000">
                <a:srgbClr val="4F6F52"/>
              </a:gs>
            </a:gsLst>
            <a:lin ang="0" scaled="1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atin typeface="Candara" panose="020E0502030303020204" pitchFamily="34" charset="0"/>
              </a:rPr>
              <a:t>76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5971BA8-61FA-FE26-1C01-EEB120B9DD47}"/>
              </a:ext>
            </a:extLst>
          </p:cNvPr>
          <p:cNvSpPr/>
          <p:nvPr/>
        </p:nvSpPr>
        <p:spPr>
          <a:xfrm>
            <a:off x="10578194" y="3223321"/>
            <a:ext cx="720674" cy="277000"/>
          </a:xfrm>
          <a:prstGeom prst="rect">
            <a:avLst/>
          </a:prstGeom>
          <a:gradFill>
            <a:gsLst>
              <a:gs pos="100000">
                <a:srgbClr val="C3E2C2"/>
              </a:gs>
              <a:gs pos="67000">
                <a:srgbClr val="4F6F52"/>
              </a:gs>
            </a:gsLst>
            <a:lin ang="0" scaled="1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atin typeface="Candara" panose="020E0502030303020204" pitchFamily="34" charset="0"/>
              </a:rPr>
              <a:t>64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474740F-91E2-A5D3-AEC9-01D887541F53}"/>
              </a:ext>
            </a:extLst>
          </p:cNvPr>
          <p:cNvSpPr txBox="1"/>
          <p:nvPr/>
        </p:nvSpPr>
        <p:spPr>
          <a:xfrm>
            <a:off x="10455508" y="3995785"/>
            <a:ext cx="966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pl-PL" sz="12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2B**</a:t>
            </a:r>
            <a:endParaRPr lang="pl-PL" sz="1200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04B6C6E-16E9-0546-07A3-D53476B45219}"/>
              </a:ext>
            </a:extLst>
          </p:cNvPr>
          <p:cNvSpPr/>
          <p:nvPr/>
        </p:nvSpPr>
        <p:spPr>
          <a:xfrm>
            <a:off x="10578194" y="4272784"/>
            <a:ext cx="720674" cy="277000"/>
          </a:xfrm>
          <a:prstGeom prst="rect">
            <a:avLst/>
          </a:prstGeom>
          <a:gradFill>
            <a:gsLst>
              <a:gs pos="94000">
                <a:srgbClr val="C3E2C2"/>
              </a:gs>
              <a:gs pos="70000">
                <a:srgbClr val="4F6F52"/>
              </a:gs>
            </a:gsLst>
            <a:lin ang="0" scaled="1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atin typeface="Candara" panose="020E0502030303020204" pitchFamily="34" charset="0"/>
              </a:rPr>
              <a:t>59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276B427E-B506-8F52-4CF3-4428F8DDB128}"/>
              </a:ext>
            </a:extLst>
          </p:cNvPr>
          <p:cNvSpPr/>
          <p:nvPr/>
        </p:nvSpPr>
        <p:spPr>
          <a:xfrm>
            <a:off x="10578194" y="4826783"/>
            <a:ext cx="720674" cy="277000"/>
          </a:xfrm>
          <a:prstGeom prst="rect">
            <a:avLst/>
          </a:prstGeom>
          <a:gradFill>
            <a:gsLst>
              <a:gs pos="94000">
                <a:srgbClr val="C3E2C2"/>
              </a:gs>
              <a:gs pos="72000">
                <a:srgbClr val="4F6F52"/>
              </a:gs>
            </a:gsLst>
            <a:lin ang="0" scaled="1"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atin typeface="Candara" panose="020E0502030303020204" pitchFamily="34" charset="0"/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3663373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KORZYŚCI Z UDZIAŁU W </a:t>
            </a:r>
            <a:r>
              <a:rPr lang="pl-PL" i="1" dirty="0"/>
              <a:t>DRY JANUARY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17114D1-D067-4B4A-8609-CBEA5AB5585C}"/>
              </a:ext>
            </a:extLst>
          </p:cNvPr>
          <p:cNvSpPr txBox="1"/>
          <p:nvPr/>
        </p:nvSpPr>
        <p:spPr>
          <a:xfrm>
            <a:off x="0" y="6098719"/>
            <a:ext cx="11143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Candara" panose="020E0502030303020204" pitchFamily="34" charset="0"/>
                <a:ea typeface="Segoe UI" pitchFamily="34" charset="0"/>
                <a:cs typeface="Arial" panose="020B0604020202020204" pitchFamily="34" charset="0"/>
              </a:rPr>
              <a:t>Dane w %, N=841</a:t>
            </a:r>
          </a:p>
          <a:p>
            <a:r>
              <a:rPr lang="pl-PL" sz="1200" dirty="0">
                <a:solidFill>
                  <a:schemeClr val="tx2"/>
                </a:solidFill>
                <a:latin typeface="Candara" panose="020E0502030303020204" pitchFamily="34" charset="0"/>
                <a:ea typeface="Segoe UI" pitchFamily="34" charset="0"/>
                <a:cs typeface="Arial" panose="020B0604020202020204" pitchFamily="34" charset="0"/>
              </a:rPr>
              <a:t>*pytanie wielokrotnego wyboru, maksymalnie 3 odpowiedzi; pytanie zadane respondentom, którzy zgodzili się (odp. 4 i 5 – zdecydowanie się zgadzam), że udział w akcji może mieć pozytywny wpływ na zdrowie fizyczne i psychiczne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B579CE99-6F14-52EA-5930-0D048850A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353833"/>
              </p:ext>
            </p:extLst>
          </p:nvPr>
        </p:nvGraphicFramePr>
        <p:xfrm>
          <a:off x="107003" y="1396461"/>
          <a:ext cx="10836921" cy="452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093268FE-2D84-0CEE-7473-324EE87E19D7}"/>
              </a:ext>
            </a:extLst>
          </p:cNvPr>
          <p:cNvSpPr txBox="1"/>
          <p:nvPr/>
        </p:nvSpPr>
        <p:spPr>
          <a:xfrm>
            <a:off x="3331535" y="916691"/>
            <a:ext cx="5528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Jakie według Pana/Pani ewentualne korzyści może nieść za sobą udział w Dry January?*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522234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MOŻLIWE TRUDNOŚCI W UDZIALE W </a:t>
            </a:r>
            <a:r>
              <a:rPr lang="pl-PL" i="1" dirty="0"/>
              <a:t>DRY JANUARY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17114D1-D067-4B4A-8609-CBEA5AB5585C}"/>
              </a:ext>
            </a:extLst>
          </p:cNvPr>
          <p:cNvSpPr txBox="1"/>
          <p:nvPr/>
        </p:nvSpPr>
        <p:spPr>
          <a:xfrm>
            <a:off x="0" y="6093292"/>
            <a:ext cx="1042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Candara" panose="020E0502030303020204" pitchFamily="34" charset="0"/>
                <a:ea typeface="Segoe UI" pitchFamily="34" charset="0"/>
                <a:cs typeface="Arial" panose="020B0604020202020204" pitchFamily="34" charset="0"/>
              </a:rPr>
              <a:t>Dane w %, N=1014</a:t>
            </a:r>
          </a:p>
          <a:p>
            <a:r>
              <a:rPr lang="pl-PL" sz="1200" dirty="0">
                <a:solidFill>
                  <a:schemeClr val="tx2"/>
                </a:solidFill>
                <a:latin typeface="Candara" panose="020E0502030303020204" pitchFamily="34" charset="0"/>
                <a:ea typeface="Segoe UI" pitchFamily="34" charset="0"/>
                <a:cs typeface="Arial" panose="020B0604020202020204" pitchFamily="34" charset="0"/>
              </a:rPr>
              <a:t>*pytanie wielokrotnego wyboru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B579CE99-6F14-52EA-5930-0D048850A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656403"/>
              </p:ext>
            </p:extLst>
          </p:nvPr>
        </p:nvGraphicFramePr>
        <p:xfrm>
          <a:off x="107003" y="1396461"/>
          <a:ext cx="10426045" cy="452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093268FE-2D84-0CEE-7473-324EE87E19D7}"/>
              </a:ext>
            </a:extLst>
          </p:cNvPr>
          <p:cNvSpPr txBox="1"/>
          <p:nvPr/>
        </p:nvSpPr>
        <p:spPr>
          <a:xfrm>
            <a:off x="3331535" y="934796"/>
            <a:ext cx="5528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Pana/Pani zdaniem może być trudnością / przeszkodą w utrzymaniu abstynencji podczas Dry January?*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744658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MOŻE BYĆ POMOCNE W UDZIALE W </a:t>
            </a:r>
            <a:r>
              <a:rPr lang="pl-PL" i="1" dirty="0"/>
              <a:t>DRY JANUARY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17114D1-D067-4B4A-8609-CBEA5AB5585C}"/>
              </a:ext>
            </a:extLst>
          </p:cNvPr>
          <p:cNvSpPr txBox="1"/>
          <p:nvPr/>
        </p:nvSpPr>
        <p:spPr>
          <a:xfrm>
            <a:off x="0" y="6093292"/>
            <a:ext cx="1042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Candara" panose="020E0502030303020204" pitchFamily="34" charset="0"/>
                <a:ea typeface="Segoe UI" pitchFamily="34" charset="0"/>
                <a:cs typeface="Arial" panose="020B0604020202020204" pitchFamily="34" charset="0"/>
              </a:rPr>
              <a:t>Dane w %, N=1014</a:t>
            </a:r>
          </a:p>
          <a:p>
            <a:r>
              <a:rPr lang="pl-PL" sz="1200" dirty="0">
                <a:solidFill>
                  <a:schemeClr val="tx2"/>
                </a:solidFill>
                <a:latin typeface="Candara" panose="020E0502030303020204" pitchFamily="34" charset="0"/>
                <a:ea typeface="Segoe UI" pitchFamily="34" charset="0"/>
                <a:cs typeface="Arial" panose="020B0604020202020204" pitchFamily="34" charset="0"/>
              </a:rPr>
              <a:t>*pytanie wielokrotnego wyboru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B579CE99-6F14-52EA-5930-0D048850A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556735"/>
              </p:ext>
            </p:extLst>
          </p:nvPr>
        </p:nvGraphicFramePr>
        <p:xfrm>
          <a:off x="107003" y="1396461"/>
          <a:ext cx="10426045" cy="452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093268FE-2D84-0CEE-7473-324EE87E19D7}"/>
              </a:ext>
            </a:extLst>
          </p:cNvPr>
          <p:cNvSpPr txBox="1"/>
          <p:nvPr/>
        </p:nvSpPr>
        <p:spPr>
          <a:xfrm>
            <a:off x="3331535" y="1015663"/>
            <a:ext cx="55289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Pana/Pani zdaniem może być pomocne w wytrwaniu w wyzwaniu?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872895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40197F21-C372-41A9-9675-165008BF36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0" y="0"/>
            <a:ext cx="12207240" cy="6858000"/>
          </a:xfrm>
          <a:prstGeom prst="rect">
            <a:avLst/>
          </a:prstGeom>
        </p:spPr>
      </p:pic>
      <p:sp>
        <p:nvSpPr>
          <p:cNvPr id="169" name="Prostokąt 1"/>
          <p:cNvSpPr/>
          <p:nvPr/>
        </p:nvSpPr>
        <p:spPr>
          <a:xfrm>
            <a:off x="0" y="340245"/>
            <a:ext cx="12192000" cy="1548003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70" name="pole tekstowe 3"/>
          <p:cNvSpPr txBox="1"/>
          <p:nvPr/>
        </p:nvSpPr>
        <p:spPr>
          <a:xfrm>
            <a:off x="1274929" y="729528"/>
            <a:ext cx="9903659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rPr lang="pl-PL" dirty="0"/>
              <a:t>STRUKTURA DEMOGRAFICZNA</a:t>
            </a:r>
            <a:endParaRPr dirty="0"/>
          </a:p>
        </p:txBody>
      </p:sp>
      <p:sp>
        <p:nvSpPr>
          <p:cNvPr id="171" name="Strzałka: pięciokąt 3"/>
          <p:cNvSpPr/>
          <p:nvPr/>
        </p:nvSpPr>
        <p:spPr>
          <a:xfrm>
            <a:off x="-1" y="4336472"/>
            <a:ext cx="1216048" cy="775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709" y="0"/>
                </a:lnTo>
                <a:lnTo>
                  <a:pt x="21600" y="10800"/>
                </a:lnTo>
                <a:lnTo>
                  <a:pt x="1470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172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588" y="6142094"/>
            <a:ext cx="951367" cy="630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fika 8" descr="Rodzina z dwojgiem dzieci">
            <a:hlinkClick r:id="rId4" action="ppaction://hlinksldjump"/>
            <a:extLst>
              <a:ext uri="{FF2B5EF4-FFF2-40B4-BE49-F238E27FC236}">
                <a16:creationId xmlns:a16="http://schemas.microsoft.com/office/drawing/2014/main" id="{513245DA-9E2C-44DE-B14E-E30643E86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6897" y="4354683"/>
            <a:ext cx="739434" cy="7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5033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demograficzna (1/2)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17114D1-D067-4B4A-8609-CBEA5AB5585C}"/>
              </a:ext>
            </a:extLst>
          </p:cNvPr>
          <p:cNvSpPr txBox="1"/>
          <p:nvPr/>
        </p:nvSpPr>
        <p:spPr>
          <a:xfrm>
            <a:off x="0" y="6131495"/>
            <a:ext cx="10133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Candara" panose="020E0502030303020204" pitchFamily="34" charset="0"/>
                <a:ea typeface="Segoe UI" pitchFamily="34" charset="0"/>
                <a:cs typeface="Arial" panose="020B0604020202020204" pitchFamily="34" charset="0"/>
              </a:rPr>
              <a:t>Dane w %, N=1014</a:t>
            </a:r>
          </a:p>
        </p:txBody>
      </p:sp>
      <p:graphicFrame>
        <p:nvGraphicFramePr>
          <p:cNvPr id="16" name="Wykres 15">
            <a:extLst>
              <a:ext uri="{FF2B5EF4-FFF2-40B4-BE49-F238E27FC236}">
                <a16:creationId xmlns:a16="http://schemas.microsoft.com/office/drawing/2014/main" id="{551D140A-8F7B-2EEB-C322-3F0A842683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753037"/>
              </p:ext>
            </p:extLst>
          </p:nvPr>
        </p:nvGraphicFramePr>
        <p:xfrm>
          <a:off x="406156" y="1394031"/>
          <a:ext cx="3008253" cy="159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76A3AEBF-1909-5F2F-919E-62942A64F385}"/>
              </a:ext>
            </a:extLst>
          </p:cNvPr>
          <p:cNvSpPr txBox="1"/>
          <p:nvPr/>
        </p:nvSpPr>
        <p:spPr>
          <a:xfrm>
            <a:off x="596667" y="1041440"/>
            <a:ext cx="17899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latin typeface="Candara" panose="020E0502030303020204" pitchFamily="34" charset="0"/>
                <a:cs typeface="Arial" panose="020B0604020202020204" pitchFamily="34" charset="0"/>
              </a:rPr>
              <a:t>Płeć respondentów:</a:t>
            </a:r>
            <a:endParaRPr lang="pl-PL" sz="12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A4C3024-48FE-AE5B-D092-187602ED51E6}"/>
              </a:ext>
            </a:extLst>
          </p:cNvPr>
          <p:cNvSpPr txBox="1"/>
          <p:nvPr/>
        </p:nvSpPr>
        <p:spPr>
          <a:xfrm>
            <a:off x="4606842" y="1022086"/>
            <a:ext cx="20236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Wiek badanych:</a:t>
            </a:r>
            <a:endParaRPr lang="pl-PL" sz="1200" dirty="0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2C7AB693-3AAD-B108-CC06-F9913D42E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676582"/>
              </p:ext>
            </p:extLst>
          </p:nvPr>
        </p:nvGraphicFramePr>
        <p:xfrm>
          <a:off x="4902408" y="1394031"/>
          <a:ext cx="3008253" cy="418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0427F188-1FD9-CF31-E19B-B1AFE4DB42AB}"/>
              </a:ext>
            </a:extLst>
          </p:cNvPr>
          <p:cNvSpPr txBox="1"/>
          <p:nvPr/>
        </p:nvSpPr>
        <p:spPr>
          <a:xfrm>
            <a:off x="372585" y="3142130"/>
            <a:ext cx="22381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Wykształcenie respondentów:</a:t>
            </a:r>
            <a:endParaRPr lang="pl-PL" sz="1200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AD759308-95B5-926A-ABD6-3884E6476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7541488"/>
              </p:ext>
            </p:extLst>
          </p:nvPr>
        </p:nvGraphicFramePr>
        <p:xfrm>
          <a:off x="284887" y="3615574"/>
          <a:ext cx="3563213" cy="233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C54EF311-26FF-AA48-05A8-AD173A46F8D4}"/>
              </a:ext>
            </a:extLst>
          </p:cNvPr>
          <p:cNvSpPr txBox="1"/>
          <p:nvPr/>
        </p:nvSpPr>
        <p:spPr>
          <a:xfrm>
            <a:off x="8790677" y="1041439"/>
            <a:ext cx="20236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Miejsce zamieszkania</a:t>
            </a:r>
            <a:endParaRPr lang="pl-PL" sz="1200" dirty="0"/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0C81C3D0-96B2-A819-6899-CA0B8AA9C3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096535"/>
              </p:ext>
            </p:extLst>
          </p:nvPr>
        </p:nvGraphicFramePr>
        <p:xfrm>
          <a:off x="8467257" y="1394031"/>
          <a:ext cx="3008253" cy="418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53582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demograficzna (2/2)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17114D1-D067-4B4A-8609-CBEA5AB5585C}"/>
              </a:ext>
            </a:extLst>
          </p:cNvPr>
          <p:cNvSpPr txBox="1"/>
          <p:nvPr/>
        </p:nvSpPr>
        <p:spPr>
          <a:xfrm>
            <a:off x="0" y="6134722"/>
            <a:ext cx="10133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Candara" panose="020E0502030303020204" pitchFamily="34" charset="0"/>
                <a:ea typeface="Segoe UI" pitchFamily="34" charset="0"/>
                <a:cs typeface="Arial" panose="020B0604020202020204" pitchFamily="34" charset="0"/>
              </a:rPr>
              <a:t>Dane w %, N=1014</a:t>
            </a:r>
          </a:p>
        </p:txBody>
      </p:sp>
      <p:graphicFrame>
        <p:nvGraphicFramePr>
          <p:cNvPr id="16" name="Wykres 15">
            <a:extLst>
              <a:ext uri="{FF2B5EF4-FFF2-40B4-BE49-F238E27FC236}">
                <a16:creationId xmlns:a16="http://schemas.microsoft.com/office/drawing/2014/main" id="{551D140A-8F7B-2EEB-C322-3F0A842683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042947"/>
              </p:ext>
            </p:extLst>
          </p:nvPr>
        </p:nvGraphicFramePr>
        <p:xfrm>
          <a:off x="435028" y="1406255"/>
          <a:ext cx="5042407" cy="458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76A3AEBF-1909-5F2F-919E-62942A64F385}"/>
              </a:ext>
            </a:extLst>
          </p:cNvPr>
          <p:cNvSpPr txBox="1"/>
          <p:nvPr/>
        </p:nvSpPr>
        <p:spPr>
          <a:xfrm>
            <a:off x="-462382" y="1058697"/>
            <a:ext cx="55289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zawodowy:</a:t>
            </a:r>
            <a:endParaRPr lang="pl-PL" sz="12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A4C3024-48FE-AE5B-D092-187602ED51E6}"/>
              </a:ext>
            </a:extLst>
          </p:cNvPr>
          <p:cNvSpPr txBox="1"/>
          <p:nvPr/>
        </p:nvSpPr>
        <p:spPr>
          <a:xfrm>
            <a:off x="5870454" y="1058697"/>
            <a:ext cx="55289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 długie zdarzają się Panu / Pani okresy, kiedy nie spożywa Pan / Pani  alkoholu?</a:t>
            </a:r>
            <a:endParaRPr lang="pl-PL" sz="1200" dirty="0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2C7AB693-3AAD-B108-CC06-F9913D42E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4906663"/>
              </p:ext>
            </p:extLst>
          </p:nvPr>
        </p:nvGraphicFramePr>
        <p:xfrm>
          <a:off x="6185432" y="1406255"/>
          <a:ext cx="5042408" cy="4440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638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dirty="0"/>
              <a:t>SPIS TREŚCI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9641"/>
              </p:ext>
            </p:extLst>
          </p:nvPr>
        </p:nvGraphicFramePr>
        <p:xfrm>
          <a:off x="2479344" y="1642093"/>
          <a:ext cx="7192369" cy="2139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9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895">
                <a:tc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Slajdy</a:t>
                      </a:r>
                      <a:endParaRPr lang="en-US" b="1" dirty="0"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95">
                <a:tc>
                  <a:txBody>
                    <a:bodyPr/>
                    <a:lstStyle/>
                    <a:p>
                      <a:r>
                        <a:rPr lang="pl-PL" dirty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Metodologia</a:t>
                      </a:r>
                      <a:r>
                        <a:rPr lang="pl-PL" baseline="0" dirty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 i podsumowanie badania</a:t>
                      </a:r>
                      <a:endParaRPr lang="en-US" dirty="0"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ndara" panose="020E0502030303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4</a:t>
                      </a:r>
                      <a:endParaRPr lang="en-US" dirty="0"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95">
                <a:tc>
                  <a:txBody>
                    <a:bodyPr/>
                    <a:lstStyle/>
                    <a:p>
                      <a:r>
                        <a:rPr lang="pl-PL" dirty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Szczegółowe wynik</a:t>
                      </a:r>
                      <a:r>
                        <a:rPr lang="pl-PL" baseline="0" dirty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i badania</a:t>
                      </a:r>
                      <a:endParaRPr lang="en-US" dirty="0"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ndara" panose="020E0502030303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7</a:t>
                      </a:r>
                      <a:endParaRPr lang="en-US" dirty="0"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Struktura demograficzna</a:t>
                      </a:r>
                      <a:endParaRPr lang="en-US" dirty="0"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ndara" panose="020E0502030303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14</a:t>
                      </a:r>
                      <a:endParaRPr lang="en-US" dirty="0"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0788606"/>
                  </a:ext>
                </a:extLst>
              </a:tr>
              <a:tr h="4278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Kontakt</a:t>
                      </a:r>
                      <a:endParaRPr lang="en-US" dirty="0"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ndara" panose="020E0502030303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20</a:t>
                      </a:r>
                      <a:endParaRPr lang="en-US" dirty="0"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829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6">
            <a:extLst>
              <a:ext uri="{FF2B5EF4-FFF2-40B4-BE49-F238E27FC236}">
                <a16:creationId xmlns:a16="http://schemas.microsoft.com/office/drawing/2014/main" id="{C4124F54-D85D-454D-B896-235DB22D0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588" y="6142094"/>
            <a:ext cx="951367" cy="63005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4025E536-6822-4155-A18E-23BD1F300C28}"/>
              </a:ext>
            </a:extLst>
          </p:cNvPr>
          <p:cNvCxnSpPr/>
          <p:nvPr/>
        </p:nvCxnSpPr>
        <p:spPr>
          <a:xfrm>
            <a:off x="6096000" y="616195"/>
            <a:ext cx="0" cy="1136016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D39B80AB-1412-4B5B-B352-FACE090779A5}"/>
              </a:ext>
            </a:extLst>
          </p:cNvPr>
          <p:cNvSpPr/>
          <p:nvPr/>
        </p:nvSpPr>
        <p:spPr>
          <a:xfrm>
            <a:off x="0" y="1817038"/>
            <a:ext cx="12193200" cy="15480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lIns="34289" tIns="34289" rIns="34289" bIns="3428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endParaRPr sz="1350" dirty="0"/>
          </a:p>
        </p:txBody>
      </p:sp>
      <p:pic>
        <p:nvPicPr>
          <p:cNvPr id="14" name="Grafika 14" descr="Poczta e-mail">
            <a:extLst>
              <a:ext uri="{FF2B5EF4-FFF2-40B4-BE49-F238E27FC236}">
                <a16:creationId xmlns:a16="http://schemas.microsoft.com/office/drawing/2014/main" id="{7BFC603D-2E7B-43E7-A590-69742DE5A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9758" y="1236333"/>
            <a:ext cx="463204" cy="463204"/>
          </a:xfrm>
          <a:prstGeom prst="rect">
            <a:avLst/>
          </a:prstGeom>
        </p:spPr>
      </p:pic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CDD5F312-3134-4FB2-878C-6C6D79654580}"/>
              </a:ext>
            </a:extLst>
          </p:cNvPr>
          <p:cNvCxnSpPr/>
          <p:nvPr/>
        </p:nvCxnSpPr>
        <p:spPr>
          <a:xfrm>
            <a:off x="6096000" y="1752211"/>
            <a:ext cx="0" cy="1136016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AFC7A2D0-ACF5-68ED-FC3C-E425BEF14BB8}"/>
              </a:ext>
            </a:extLst>
          </p:cNvPr>
          <p:cNvCxnSpPr/>
          <p:nvPr/>
        </p:nvCxnSpPr>
        <p:spPr>
          <a:xfrm>
            <a:off x="6096001" y="2762861"/>
            <a:ext cx="0" cy="1136016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96158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Obraz 11" descr="Obraz 11"/>
          <p:cNvPicPr>
            <a:picLocks noChangeAspect="1"/>
          </p:cNvPicPr>
          <p:nvPr/>
        </p:nvPicPr>
        <p:blipFill rotWithShape="1">
          <a:blip r:embed="rId2"/>
          <a:srcRect l="8500" t="21885" r="5844" b="5371"/>
          <a:stretch/>
        </p:blipFill>
        <p:spPr>
          <a:xfrm>
            <a:off x="-2" y="1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Prostokąt 1"/>
          <p:cNvSpPr/>
          <p:nvPr/>
        </p:nvSpPr>
        <p:spPr>
          <a:xfrm>
            <a:off x="0" y="340245"/>
            <a:ext cx="12192000" cy="1548003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70" name="pole tekstowe 3"/>
          <p:cNvSpPr txBox="1"/>
          <p:nvPr/>
        </p:nvSpPr>
        <p:spPr>
          <a:xfrm>
            <a:off x="1274929" y="729528"/>
            <a:ext cx="9903659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sym typeface="Candara"/>
              </a:rPr>
              <a:t>METOD</a:t>
            </a:r>
            <a:r>
              <a:rPr kumimoji="0" lang="pl-PL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sym typeface="Candara"/>
              </a:rPr>
              <a:t>O</a:t>
            </a:r>
            <a:r>
              <a:rPr kumimoji="0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sym typeface="Candara"/>
              </a:rPr>
              <a:t>LOGIA</a:t>
            </a:r>
            <a:r>
              <a:rPr kumimoji="0" lang="pl-PL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sym typeface="Candara"/>
              </a:rPr>
              <a:t> I PODSUMOWANIE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sym typeface="Candara"/>
            </a:endParaRPr>
          </a:p>
        </p:txBody>
      </p:sp>
      <p:sp>
        <p:nvSpPr>
          <p:cNvPr id="171" name="Strzałka: pięciokąt 3"/>
          <p:cNvSpPr/>
          <p:nvPr/>
        </p:nvSpPr>
        <p:spPr>
          <a:xfrm>
            <a:off x="-1" y="4336472"/>
            <a:ext cx="1216048" cy="775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709" y="0"/>
                </a:lnTo>
                <a:lnTo>
                  <a:pt x="21600" y="10800"/>
                </a:lnTo>
                <a:lnTo>
                  <a:pt x="1470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pic>
        <p:nvPicPr>
          <p:cNvPr id="172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588" y="6142094"/>
            <a:ext cx="951367" cy="630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fika 8" descr="Wykres słupkowy">
            <a:hlinkClick r:id="rId4" action="ppaction://hlinksldjump"/>
            <a:extLst>
              <a:ext uri="{FF2B5EF4-FFF2-40B4-BE49-F238E27FC236}">
                <a16:creationId xmlns:a16="http://schemas.microsoft.com/office/drawing/2014/main" id="{513245DA-9E2C-44DE-B14E-E30643E86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6897" y="4354683"/>
            <a:ext cx="739434" cy="73943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</p:spPr>
        <p:txBody>
          <a:bodyPr/>
          <a:lstStyle/>
          <a:p>
            <a:pPr marL="214313" marR="0" lvl="0" indent="-214313" algn="just" defTabSz="914400" rtl="0" eaLnBrk="1" fontAlgn="auto" latinLnBrk="0" hangingPunct="0">
              <a:lnSpc>
                <a:spcPts val="1875"/>
              </a:lnSpc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dirty="0"/>
              <a:t>METODOLOGIA BADANIA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0D8308A0-41C8-E8E6-8878-6D379A565856}"/>
              </a:ext>
            </a:extLst>
          </p:cNvPr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</p:spPr>
        <p:txBody>
          <a:bodyPr/>
          <a:lstStyle/>
          <a:p>
            <a:pPr marL="214313" indent="-214313" algn="just" hangingPunct="0">
              <a:lnSpc>
                <a:spcPts val="1875"/>
              </a:lnSpc>
              <a:spcAft>
                <a:spcPts val="900"/>
              </a:spcAft>
              <a:buClr>
                <a:srgbClr val="C00000"/>
              </a:buClr>
              <a:buBlip>
                <a:blip r:embed="rId3"/>
              </a:buBlip>
              <a:defRPr/>
            </a:pPr>
            <a:endParaRPr lang="pl-PL" sz="13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B099E666-28E8-3D7B-0748-1EF7B0D73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427035"/>
              </p:ext>
            </p:extLst>
          </p:nvPr>
        </p:nvGraphicFramePr>
        <p:xfrm>
          <a:off x="1590923" y="894040"/>
          <a:ext cx="10271026" cy="4967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71026">
                  <a:extLst>
                    <a:ext uri="{9D8B030D-6E8A-4147-A177-3AD203B41FA5}">
                      <a16:colId xmlns:a16="http://schemas.microsoft.com/office/drawing/2014/main" val="3114428504"/>
                    </a:ext>
                  </a:extLst>
                </a:gridCol>
              </a:tblGrid>
              <a:tr h="161332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400"/>
                        </a:spcAft>
                        <a:buSzPct val="100000"/>
                        <a:buNone/>
                        <a:defRPr sz="1400">
                          <a:latin typeface="Candara"/>
                          <a:ea typeface="Candara"/>
                          <a:cs typeface="Candara"/>
                          <a:sym typeface="Candara"/>
                        </a:defRPr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sym typeface="Candara"/>
                        </a:rPr>
                        <a:t>Przeprowadzone badanie miało na celu określenie znajomości akcji </a:t>
                      </a:r>
                      <a:r>
                        <a:rPr lang="pl-PL" sz="1400" b="0" i="1" dirty="0" err="1">
                          <a:solidFill>
                            <a:schemeClr val="tx1"/>
                          </a:solidFill>
                          <a:sym typeface="Candara"/>
                        </a:rPr>
                        <a:t>Dry</a:t>
                      </a:r>
                      <a:r>
                        <a:rPr lang="pl-PL" sz="1400" b="0" i="1" dirty="0">
                          <a:solidFill>
                            <a:schemeClr val="tx1"/>
                          </a:solidFill>
                          <a:sym typeface="Candara"/>
                        </a:rPr>
                        <a:t> January </a:t>
                      </a:r>
                      <a:r>
                        <a:rPr lang="pl-PL" sz="1400" b="0" i="0" dirty="0">
                          <a:solidFill>
                            <a:schemeClr val="tx1"/>
                          </a:solidFill>
                          <a:sym typeface="Candara"/>
                        </a:rPr>
                        <a:t>i podobnych w polskim społeczeństwie, a także poznanie motywów i opinii im towarzyszącym</a:t>
                      </a:r>
                      <a:r>
                        <a:rPr lang="pl-PL" sz="1400" b="0" dirty="0">
                          <a:solidFill>
                            <a:schemeClr val="tx1"/>
                          </a:solidFill>
                          <a:sym typeface="Candara"/>
                        </a:rPr>
                        <a:t>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5471157"/>
                  </a:ext>
                </a:extLst>
              </a:tr>
              <a:tr h="59339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400"/>
                        </a:spcAft>
                        <a:buSzPct val="100000"/>
                        <a:buNone/>
                        <a:defRPr sz="1400">
                          <a:latin typeface="Candara"/>
                          <a:ea typeface="Candara"/>
                          <a:cs typeface="Candara"/>
                          <a:sym typeface="Candara"/>
                        </a:defRPr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Badanie zostało zrealizowane w dniach </a:t>
                      </a:r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22.01.2024r.-26.01.2024r. 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przez </a:t>
                      </a:r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SW RESEARCH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Agencję Badań Rynku i Opinii </a:t>
                      </a:r>
                      <a:r>
                        <a:rPr lang="pl-PL" sz="1400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metodą wywiadów on-line (CAWI) na panelu internetowym </a:t>
                      </a:r>
                      <a:r>
                        <a:rPr lang="pl-PL" sz="1400" b="1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SW Panel</a:t>
                      </a:r>
                      <a:r>
                        <a:rPr lang="pl-PL" sz="1400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7247967"/>
                  </a:ext>
                </a:extLst>
              </a:tr>
              <a:tr h="187074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200000"/>
                        </a:lnSpc>
                        <a:buClr>
                          <a:schemeClr val="accent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l-PL" sz="1400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W ramach badania przeprowadzono</a:t>
                      </a:r>
                      <a:r>
                        <a:rPr lang="pl-PL" sz="1400" b="1" i="0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b="1" i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1014 </a:t>
                      </a:r>
                      <a:r>
                        <a:rPr lang="pl-PL" sz="1400" b="1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ankiet </a:t>
                      </a:r>
                      <a:r>
                        <a:rPr lang="pl-PL" sz="1400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z respondentami panelu SW Panel.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5151542"/>
                  </a:ext>
                </a:extLst>
              </a:tr>
              <a:tr h="89001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Clr>
                          <a:schemeClr val="accent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l-PL" sz="1400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Kwestionariusz badawczy został przygotowany przez </a:t>
                      </a:r>
                      <a:r>
                        <a:rPr lang="pl-PL" sz="1400" b="1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agencję SW </a:t>
                      </a:r>
                      <a:r>
                        <a:rPr lang="pl-PL" sz="1400" b="1" dirty="0" err="1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Research</a:t>
                      </a:r>
                      <a:r>
                        <a:rPr lang="pl-PL" sz="1400" b="1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b="0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 konsultowany z firmą </a:t>
                      </a:r>
                      <a:r>
                        <a:rPr lang="pl-PL" sz="1400" b="1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FleishmanHillard</a:t>
                      </a:r>
                      <a:r>
                        <a:rPr lang="pl-PL" sz="1400" b="0" dirty="0">
                          <a:latin typeface="Candara" panose="020E0502030303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9494304"/>
                  </a:ext>
                </a:extLst>
              </a:tr>
            </a:tbl>
          </a:graphicData>
        </a:graphic>
      </p:graphicFrame>
      <p:pic>
        <p:nvPicPr>
          <p:cNvPr id="15" name="Grafika 14" descr="Rozwój biznesu">
            <a:extLst>
              <a:ext uri="{FF2B5EF4-FFF2-40B4-BE49-F238E27FC236}">
                <a16:creationId xmlns:a16="http://schemas.microsoft.com/office/drawing/2014/main" id="{C8835822-8BB2-3CD9-2319-346AAC499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923" y="1098497"/>
            <a:ext cx="1152000" cy="1152000"/>
          </a:xfrm>
          <a:prstGeom prst="rect">
            <a:avLst/>
          </a:prstGeom>
        </p:spPr>
      </p:pic>
      <p:pic>
        <p:nvPicPr>
          <p:cNvPr id="16" name="Grafika 15" descr="Kalendarz miesięczny">
            <a:extLst>
              <a:ext uri="{FF2B5EF4-FFF2-40B4-BE49-F238E27FC236}">
                <a16:creationId xmlns:a16="http://schemas.microsoft.com/office/drawing/2014/main" id="{DD7881C7-D3BC-A28B-FADF-CCB585D197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923" y="2250497"/>
            <a:ext cx="1152000" cy="1152000"/>
          </a:xfrm>
          <a:prstGeom prst="rect">
            <a:avLst/>
          </a:prstGeom>
        </p:spPr>
      </p:pic>
      <p:pic>
        <p:nvPicPr>
          <p:cNvPr id="17" name="Grafika 16" descr="Wykres słupkowy">
            <a:hlinkClick r:id="" action="ppaction://noaction"/>
            <a:extLst>
              <a:ext uri="{FF2B5EF4-FFF2-40B4-BE49-F238E27FC236}">
                <a16:creationId xmlns:a16="http://schemas.microsoft.com/office/drawing/2014/main" id="{25E60F52-7E27-A75C-DD21-A1587EFF75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8923" y="3455504"/>
            <a:ext cx="1152000" cy="1152000"/>
          </a:xfrm>
          <a:prstGeom prst="rect">
            <a:avLst/>
          </a:prstGeom>
        </p:spPr>
      </p:pic>
      <p:pic>
        <p:nvPicPr>
          <p:cNvPr id="18" name="Grafika 17" descr="Lista kontrolna">
            <a:extLst>
              <a:ext uri="{FF2B5EF4-FFF2-40B4-BE49-F238E27FC236}">
                <a16:creationId xmlns:a16="http://schemas.microsoft.com/office/drawing/2014/main" id="{F46DF18C-F1F5-A520-551D-F59C29818B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7075" y="4703973"/>
            <a:ext cx="1155697" cy="115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7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</p:spPr>
        <p:txBody>
          <a:bodyPr/>
          <a:lstStyle/>
          <a:p>
            <a:pPr marL="214313" indent="-214313" algn="just" hangingPunct="0">
              <a:lnSpc>
                <a:spcPts val="1875"/>
              </a:lnSpc>
              <a:spcAft>
                <a:spcPts val="900"/>
              </a:spcAft>
              <a:buClr>
                <a:srgbClr val="C00000"/>
              </a:buClr>
              <a:buBlip>
                <a:blip r:embed="rId2"/>
              </a:buBlip>
              <a:defRPr/>
            </a:pPr>
            <a:endParaRPr lang="pl-PL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dirty="0">
                <a:cs typeface="Arial" panose="020B0604020202020204" pitchFamily="34" charset="0"/>
              </a:rPr>
              <a:t>PODSUMOWANIE – ZNAJOMOŚĆ INICJATYWY </a:t>
            </a:r>
            <a:r>
              <a:rPr lang="pl-PL" i="1" dirty="0">
                <a:cs typeface="Arial" panose="020B0604020202020204" pitchFamily="34" charset="0"/>
              </a:rPr>
              <a:t>DRY JANUARY </a:t>
            </a:r>
            <a:r>
              <a:rPr lang="pl-PL" dirty="0">
                <a:cs typeface="Arial" panose="020B0604020202020204" pitchFamily="34" charset="0"/>
              </a:rPr>
              <a:t>(1/2)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27836" y="930793"/>
            <a:ext cx="11829449" cy="605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Przeprowadzone badanie wskazuje, iż </a:t>
            </a:r>
            <a:r>
              <a:rPr lang="pl-PL" sz="1600" b="1" dirty="0">
                <a:latin typeface="Candara" panose="020E0502030303020204" pitchFamily="34" charset="0"/>
                <a:cs typeface="Arial" panose="020B0604020202020204" pitchFamily="34" charset="0"/>
              </a:rPr>
              <a:t>o inicjatywie </a:t>
            </a:r>
            <a:r>
              <a:rPr lang="pl-PL" sz="1600" b="1" i="1" dirty="0" err="1">
                <a:latin typeface="Candara" panose="020E0502030303020204" pitchFamily="34" charset="0"/>
                <a:cs typeface="Arial" panose="020B0604020202020204" pitchFamily="34" charset="0"/>
              </a:rPr>
              <a:t>Dry</a:t>
            </a:r>
            <a:r>
              <a:rPr lang="pl-PL" sz="1600" b="1" i="1" dirty="0">
                <a:latin typeface="Candara" panose="020E0502030303020204" pitchFamily="34" charset="0"/>
                <a:cs typeface="Arial" panose="020B0604020202020204" pitchFamily="34" charset="0"/>
              </a:rPr>
              <a:t> January </a:t>
            </a:r>
            <a:r>
              <a:rPr lang="pl-PL" sz="1600" b="1" dirty="0">
                <a:latin typeface="Candara" panose="020E0502030303020204" pitchFamily="34" charset="0"/>
                <a:cs typeface="Arial" panose="020B0604020202020204" pitchFamily="34" charset="0"/>
              </a:rPr>
              <a:t>słyszało 19% dorosłych Polaków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. Nieco większą popularnością cieszy się akcja </a:t>
            </a:r>
            <a:r>
              <a:rPr lang="pl-PL" sz="1600" i="1" dirty="0" err="1">
                <a:latin typeface="Candara" panose="020E0502030303020204" pitchFamily="34" charset="0"/>
                <a:cs typeface="Arial" panose="020B0604020202020204" pitchFamily="34" charset="0"/>
              </a:rPr>
              <a:t>Sober</a:t>
            </a:r>
            <a:r>
              <a:rPr lang="pl-PL" sz="1600" i="1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pl-PL" sz="1600" i="1" dirty="0" err="1">
                <a:latin typeface="Candara" panose="020E0502030303020204" pitchFamily="34" charset="0"/>
                <a:cs typeface="Arial" panose="020B0604020202020204" pitchFamily="34" charset="0"/>
              </a:rPr>
              <a:t>October</a:t>
            </a:r>
            <a:r>
              <a:rPr lang="pl-PL" sz="1600" i="1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(</a:t>
            </a:r>
            <a:r>
              <a:rPr lang="pl-PL" sz="1600" b="1" dirty="0">
                <a:latin typeface="Candara" panose="020E0502030303020204" pitchFamily="34" charset="0"/>
                <a:cs typeface="Arial" panose="020B0604020202020204" pitchFamily="34" charset="0"/>
              </a:rPr>
              <a:t>24% respondentów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), a największy odsetek ankietowanych (</a:t>
            </a:r>
            <a:r>
              <a:rPr lang="pl-PL" sz="1600" b="1" dirty="0">
                <a:latin typeface="Candara" panose="020E0502030303020204" pitchFamily="34" charset="0"/>
                <a:cs typeface="Arial" panose="020B0604020202020204" pitchFamily="34" charset="0"/>
              </a:rPr>
              <a:t>62%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) kojarzy inicjatywę </a:t>
            </a:r>
            <a:r>
              <a:rPr lang="pl-PL" sz="1600" i="1" dirty="0" err="1">
                <a:latin typeface="Candara" panose="020E0502030303020204" pitchFamily="34" charset="0"/>
                <a:cs typeface="Arial" panose="020B0604020202020204" pitchFamily="34" charset="0"/>
              </a:rPr>
              <a:t>Siepień</a:t>
            </a:r>
            <a:r>
              <a:rPr lang="pl-PL" sz="1600" i="1" dirty="0">
                <a:latin typeface="Candara" panose="020E0502030303020204" pitchFamily="34" charset="0"/>
                <a:cs typeface="Arial" panose="020B0604020202020204" pitchFamily="34" charset="0"/>
              </a:rPr>
              <a:t> miesiącem trzeźwości.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600" b="1" dirty="0">
                <a:latin typeface="Candara" panose="020E0502030303020204" pitchFamily="34" charset="0"/>
                <a:cs typeface="Arial" panose="020B0604020202020204" pitchFamily="34" charset="0"/>
              </a:rPr>
              <a:t>Znajomość głównych założeń </a:t>
            </a:r>
            <a:r>
              <a:rPr lang="pl-PL" sz="1600" b="1" i="1" dirty="0" err="1">
                <a:latin typeface="Candara" panose="020E0502030303020204" pitchFamily="34" charset="0"/>
                <a:cs typeface="Arial" panose="020B0604020202020204" pitchFamily="34" charset="0"/>
              </a:rPr>
              <a:t>Dry</a:t>
            </a:r>
            <a:r>
              <a:rPr lang="pl-PL" sz="1600" b="1" i="1" dirty="0">
                <a:latin typeface="Candara" panose="020E0502030303020204" pitchFamily="34" charset="0"/>
                <a:cs typeface="Arial" panose="020B0604020202020204" pitchFamily="34" charset="0"/>
              </a:rPr>
              <a:t> January</a:t>
            </a:r>
            <a:r>
              <a:rPr lang="pl-PL" sz="1600" b="1" dirty="0">
                <a:latin typeface="Candara" panose="020E0502030303020204" pitchFamily="34" charset="0"/>
                <a:cs typeface="Arial" panose="020B0604020202020204" pitchFamily="34" charset="0"/>
              </a:rPr>
              <a:t> deklaruje 18% respondentów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Aktualnie (stan na 24.01.2024r.) </a:t>
            </a:r>
            <a:r>
              <a:rPr lang="pl-PL" sz="1600" b="1" dirty="0">
                <a:latin typeface="Candara" panose="020E0502030303020204" pitchFamily="34" charset="0"/>
                <a:cs typeface="Arial" panose="020B0604020202020204" pitchFamily="34" charset="0"/>
              </a:rPr>
              <a:t>w akcji </a:t>
            </a:r>
            <a:r>
              <a:rPr lang="pl-PL" sz="1600" b="1" i="1" dirty="0" err="1">
                <a:latin typeface="Candara" panose="020E0502030303020204" pitchFamily="34" charset="0"/>
                <a:cs typeface="Arial" panose="020B0604020202020204" pitchFamily="34" charset="0"/>
              </a:rPr>
              <a:t>Dry</a:t>
            </a:r>
            <a:r>
              <a:rPr lang="pl-PL" sz="1600" b="1" i="1" dirty="0">
                <a:latin typeface="Candara" panose="020E0502030303020204" pitchFamily="34" charset="0"/>
                <a:cs typeface="Arial" panose="020B0604020202020204" pitchFamily="34" charset="0"/>
              </a:rPr>
              <a:t> January</a:t>
            </a:r>
            <a:r>
              <a:rPr lang="pl-PL" sz="1600" b="1" dirty="0">
                <a:latin typeface="Candara" panose="020E0502030303020204" pitchFamily="34" charset="0"/>
                <a:cs typeface="Arial" panose="020B0604020202020204" pitchFamily="34" charset="0"/>
              </a:rPr>
              <a:t> bierze udział 10% dorosłych Polaków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. W przeszłości w tę lub podobną inicjatywę angażowało się 14% respondentów. Ponad 3/4 ankietowanych (76%) zadeklarowało, że nigdy nie brało udziału w takich akcjach.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600" b="1" dirty="0">
                <a:latin typeface="Candara" panose="020E0502030303020204" pitchFamily="34" charset="0"/>
                <a:cs typeface="Arial" panose="020B0604020202020204" pitchFamily="34" charset="0"/>
              </a:rPr>
              <a:t>Więcej niż jeden na trzech respondentów (34%) ma w swoim otoczeniu kogoś, kto w styczniu powstrzymuje się od spożywania napojów alkoholowych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. Najczęściej są to przyjaciele lub znajomi (35%), partner albo partnerka (27%), czy też ktoś z dalszej rodziny (24%).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Wśród Polaków, którzy aktualnie biorą lub w przeszłości brali udział w akcji </a:t>
            </a:r>
            <a:r>
              <a:rPr lang="pl-PL" sz="1600" i="1" dirty="0" err="1">
                <a:latin typeface="Candara" panose="020E0502030303020204" pitchFamily="34" charset="0"/>
                <a:cs typeface="Arial" panose="020B0604020202020204" pitchFamily="34" charset="0"/>
              </a:rPr>
              <a:t>Dry</a:t>
            </a:r>
            <a:r>
              <a:rPr lang="pl-PL" sz="1600" i="1" dirty="0">
                <a:latin typeface="Candara" panose="020E0502030303020204" pitchFamily="34" charset="0"/>
                <a:cs typeface="Arial" panose="020B0604020202020204" pitchFamily="34" charset="0"/>
              </a:rPr>
              <a:t> January 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(lub podobnych</a:t>
            </a:r>
            <a:r>
              <a:rPr lang="pl-PL" sz="1600" b="1" dirty="0">
                <a:latin typeface="Candara" panose="020E0502030303020204" pitchFamily="34" charset="0"/>
                <a:cs typeface="Arial" panose="020B0604020202020204" pitchFamily="34" charset="0"/>
              </a:rPr>
              <a:t>), najpopularniejszą motywacją, która ich do tego skłoniła jest </a:t>
            </a:r>
            <a:r>
              <a:rPr lang="pl-PL" sz="1600" b="1" i="1" dirty="0">
                <a:latin typeface="Candara" panose="020E0502030303020204" pitchFamily="34" charset="0"/>
                <a:cs typeface="Arial" panose="020B0604020202020204" pitchFamily="34" charset="0"/>
              </a:rPr>
              <a:t>wyzwanie osobiste</a:t>
            </a:r>
            <a:r>
              <a:rPr lang="pl-PL" sz="1600" b="1" dirty="0">
                <a:latin typeface="Candara" panose="020E0502030303020204" pitchFamily="34" charset="0"/>
                <a:cs typeface="Arial" panose="020B0604020202020204" pitchFamily="34" charset="0"/>
              </a:rPr>
              <a:t> (40%)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. Na </a:t>
            </a:r>
            <a:r>
              <a:rPr lang="pl-PL" sz="1600" i="1" dirty="0">
                <a:latin typeface="Candara" panose="020E0502030303020204" pitchFamily="34" charset="0"/>
                <a:cs typeface="Arial" panose="020B0604020202020204" pitchFamily="34" charset="0"/>
              </a:rPr>
              <a:t>kwestie zdrowotne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 i </a:t>
            </a:r>
            <a:r>
              <a:rPr lang="pl-PL" sz="1600" i="1" dirty="0">
                <a:latin typeface="Candara" panose="020E0502030303020204" pitchFamily="34" charset="0"/>
                <a:cs typeface="Arial" panose="020B0604020202020204" pitchFamily="34" charset="0"/>
              </a:rPr>
              <a:t>noworoczne postanowienia 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wskazało kolejno 39% i 33% ankietowanych. Najmniej popularnym powodem udziału w takich akcjach okazały się być </a:t>
            </a:r>
            <a:r>
              <a:rPr lang="pl-PL" sz="1600" i="1" dirty="0">
                <a:latin typeface="Candara" panose="020E0502030303020204" pitchFamily="34" charset="0"/>
                <a:cs typeface="Arial" panose="020B0604020202020204" pitchFamily="34" charset="0"/>
              </a:rPr>
              <a:t>motywy towarzyskie i społeczne 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(20% respondentów).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</a:pPr>
            <a:endParaRPr lang="pl-PL" sz="16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6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77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</p:spPr>
        <p:txBody>
          <a:bodyPr/>
          <a:lstStyle/>
          <a:p>
            <a:pPr marL="214313" indent="-214313" algn="just" hangingPunct="0">
              <a:lnSpc>
                <a:spcPts val="1875"/>
              </a:lnSpc>
              <a:spcAft>
                <a:spcPts val="900"/>
              </a:spcAft>
              <a:buClr>
                <a:srgbClr val="C00000"/>
              </a:buClr>
              <a:buBlip>
                <a:blip r:embed="rId2"/>
              </a:buBlip>
              <a:defRPr/>
            </a:pPr>
            <a:endParaRPr lang="pl-PL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l-PL" dirty="0">
                <a:cs typeface="Arial" panose="020B0604020202020204" pitchFamily="34" charset="0"/>
              </a:rPr>
              <a:t>PODSUMOWANIE – ZNAJOMOŚĆ INICJATYWY </a:t>
            </a:r>
            <a:r>
              <a:rPr lang="pl-PL" i="1" dirty="0">
                <a:cs typeface="Arial" panose="020B0604020202020204" pitchFamily="34" charset="0"/>
              </a:rPr>
              <a:t>DRY JANUARY </a:t>
            </a:r>
            <a:r>
              <a:rPr lang="pl-PL" dirty="0">
                <a:cs typeface="Arial" panose="020B0604020202020204" pitchFamily="34" charset="0"/>
              </a:rPr>
              <a:t>(2/2)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27836" y="1178645"/>
            <a:ext cx="11829449" cy="613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Zdecydowana większość Polaków zgadza się, że udział w inicjatywie </a:t>
            </a:r>
            <a:r>
              <a:rPr lang="pl-PL" sz="1600" b="1" i="1" dirty="0" err="1">
                <a:latin typeface="Candara" panose="020E0502030303020204" pitchFamily="34" charset="0"/>
                <a:cs typeface="Arial" panose="020B0604020202020204" pitchFamily="34" charset="0"/>
              </a:rPr>
              <a:t>Dry</a:t>
            </a:r>
            <a:r>
              <a:rPr lang="pl-PL" sz="1600" b="1" i="1" dirty="0">
                <a:latin typeface="Candara" panose="020E0502030303020204" pitchFamily="34" charset="0"/>
                <a:cs typeface="Arial" panose="020B0604020202020204" pitchFamily="34" charset="0"/>
              </a:rPr>
              <a:t> January </a:t>
            </a:r>
            <a:r>
              <a:rPr lang="pl-PL" sz="1600" b="1" dirty="0">
                <a:latin typeface="Candara" panose="020E0502030303020204" pitchFamily="34" charset="0"/>
                <a:cs typeface="Arial" panose="020B0604020202020204" pitchFamily="34" charset="0"/>
              </a:rPr>
              <a:t>może mieć dobry wpływ na zdrowie fizyczne (T2B*: 78%), psychiczne (T2B: 76%) 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oraz,</a:t>
            </a:r>
            <a:r>
              <a:rPr lang="pl-PL" sz="1600" b="1" dirty="0">
                <a:latin typeface="Candara" panose="020E0502030303020204" pitchFamily="34" charset="0"/>
                <a:cs typeface="Arial" panose="020B0604020202020204" pitchFamily="34" charset="0"/>
              </a:rPr>
              <a:t> że akcja może zwiększać społeczną świadomość dotyczącą spożywania alkoholu (T2B: 76%).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Blisko 2/3 Polaków jest także zdania, że akcja </a:t>
            </a:r>
            <a:r>
              <a:rPr lang="pl-PL" sz="1600" b="1" i="1" dirty="0" err="1">
                <a:latin typeface="Candara" panose="020E0502030303020204" pitchFamily="34" charset="0"/>
                <a:cs typeface="Arial" panose="020B0604020202020204" pitchFamily="34" charset="0"/>
              </a:rPr>
              <a:t>Dry</a:t>
            </a:r>
            <a:r>
              <a:rPr lang="pl-PL" sz="1600" b="1" i="1" dirty="0">
                <a:latin typeface="Candara" panose="020E0502030303020204" pitchFamily="34" charset="0"/>
                <a:cs typeface="Arial" panose="020B0604020202020204" pitchFamily="34" charset="0"/>
              </a:rPr>
              <a:t> January </a:t>
            </a:r>
            <a:r>
              <a:rPr lang="pl-PL" sz="1600" b="1" dirty="0">
                <a:latin typeface="Candara" panose="020E0502030303020204" pitchFamily="34" charset="0"/>
                <a:cs typeface="Arial" panose="020B0604020202020204" pitchFamily="34" charset="0"/>
              </a:rPr>
              <a:t>może mieć długofalowy wpływ na nawyki związane z piciem (T2B: 64%).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W badaniu najczęściej wymienianymi ewentualnymi korzyściami z udziału w </a:t>
            </a:r>
            <a:r>
              <a:rPr lang="pl-PL" sz="1600" i="1" dirty="0" err="1">
                <a:latin typeface="Candara" panose="020E0502030303020204" pitchFamily="34" charset="0"/>
                <a:cs typeface="Arial" panose="020B0604020202020204" pitchFamily="34" charset="0"/>
              </a:rPr>
              <a:t>Dry</a:t>
            </a:r>
            <a:r>
              <a:rPr lang="pl-PL" sz="1600" i="1" dirty="0">
                <a:latin typeface="Candara" panose="020E0502030303020204" pitchFamily="34" charset="0"/>
                <a:cs typeface="Arial" panose="020B0604020202020204" pitchFamily="34" charset="0"/>
              </a:rPr>
              <a:t> January 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były: </a:t>
            </a:r>
            <a:r>
              <a:rPr lang="pl-PL" sz="1600" b="1" i="1" dirty="0">
                <a:latin typeface="Candara" panose="020E0502030303020204" pitchFamily="34" charset="0"/>
                <a:cs typeface="Arial" panose="020B0604020202020204" pitchFamily="34" charset="0"/>
              </a:rPr>
              <a:t>poprawa wątroby 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(45%), </a:t>
            </a:r>
            <a:r>
              <a:rPr lang="pl-PL" sz="1600" b="1" i="1" dirty="0">
                <a:latin typeface="Candara" panose="020E0502030303020204" pitchFamily="34" charset="0"/>
                <a:cs typeface="Arial" panose="020B0604020202020204" pitchFamily="34" charset="0"/>
              </a:rPr>
              <a:t>wzmocnienie silnej woli 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(41%), </a:t>
            </a:r>
            <a:r>
              <a:rPr lang="pl-PL" sz="1600" b="1" i="1" dirty="0">
                <a:latin typeface="Candara" panose="020E0502030303020204" pitchFamily="34" charset="0"/>
                <a:cs typeface="Arial" panose="020B0604020202020204" pitchFamily="34" charset="0"/>
              </a:rPr>
              <a:t>oszczędność pieniędzy 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(34%) i </a:t>
            </a:r>
            <a:r>
              <a:rPr lang="pl-PL" sz="1600" b="1" i="1" dirty="0">
                <a:latin typeface="Candara" panose="020E0502030303020204" pitchFamily="34" charset="0"/>
                <a:cs typeface="Arial" panose="020B0604020202020204" pitchFamily="34" charset="0"/>
              </a:rPr>
              <a:t>poprawa samopoczucia 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(34%). Najrzadziej respondenci liczyli na </a:t>
            </a:r>
            <a:r>
              <a:rPr lang="pl-PL" sz="1600" i="1" dirty="0">
                <a:latin typeface="Candara" panose="020E0502030303020204" pitchFamily="34" charset="0"/>
                <a:cs typeface="Arial" panose="020B0604020202020204" pitchFamily="34" charset="0"/>
              </a:rPr>
              <a:t>utratę wagi 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(7%), </a:t>
            </a:r>
            <a:r>
              <a:rPr lang="pl-PL" sz="1600" i="1" dirty="0">
                <a:latin typeface="Candara" panose="020E0502030303020204" pitchFamily="34" charset="0"/>
                <a:cs typeface="Arial" panose="020B0604020202020204" pitchFamily="34" charset="0"/>
              </a:rPr>
              <a:t>zmniejszenie poziomu cholesterolu i glukozy we krwi 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(8%) oraz na </a:t>
            </a:r>
            <a:r>
              <a:rPr lang="pl-PL" sz="1600" i="1" dirty="0">
                <a:latin typeface="Candara" panose="020E0502030303020204" pitchFamily="34" charset="0"/>
                <a:cs typeface="Arial" panose="020B0604020202020204" pitchFamily="34" charset="0"/>
              </a:rPr>
              <a:t>poprawę włosów i skóry 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(8%).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Zdaniem ankietowanych, największą trudnością w utrzymaniu abstynencji podczas akcji może być: </a:t>
            </a:r>
            <a:r>
              <a:rPr lang="pl-PL" sz="1600" b="1" i="1" dirty="0">
                <a:latin typeface="Candara" panose="020E0502030303020204" pitchFamily="34" charset="0"/>
                <a:cs typeface="Arial" panose="020B0604020202020204" pitchFamily="34" charset="0"/>
              </a:rPr>
              <a:t>słaba „silna wola” 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(51%), </a:t>
            </a:r>
            <a:r>
              <a:rPr lang="pl-PL" sz="1600" b="1" i="1" dirty="0">
                <a:latin typeface="Candara" panose="020E0502030303020204" pitchFamily="34" charset="0"/>
                <a:cs typeface="Arial" panose="020B0604020202020204" pitchFamily="34" charset="0"/>
              </a:rPr>
              <a:t>aktualne nawyki 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(41%) i </a:t>
            </a:r>
            <a:r>
              <a:rPr lang="pl-PL" sz="1600" b="1" i="1" dirty="0">
                <a:latin typeface="Candara" panose="020E0502030303020204" pitchFamily="34" charset="0"/>
                <a:cs typeface="Arial" panose="020B0604020202020204" pitchFamily="34" charset="0"/>
              </a:rPr>
              <a:t>akurat przypadające w tym miesiącu ważne okazje 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(35%).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Dodatkowo, ponad połowa respondentów (56%) wskazała, że to właśnie </a:t>
            </a:r>
            <a:r>
              <a:rPr lang="pl-PL" sz="1600" b="1" i="1" dirty="0">
                <a:latin typeface="Candara" panose="020E0502030303020204" pitchFamily="34" charset="0"/>
                <a:cs typeface="Arial" panose="020B0604020202020204" pitchFamily="34" charset="0"/>
              </a:rPr>
              <a:t>silna wola 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może pomóc w wytrwaniu w wyzwaniu. Dla 42% badanych pomocne w styczniowej abstynencji mogą być także </a:t>
            </a:r>
            <a:r>
              <a:rPr lang="pl-PL" sz="1600" b="1" i="1" dirty="0">
                <a:latin typeface="Candara" panose="020E0502030303020204" pitchFamily="34" charset="0"/>
                <a:cs typeface="Arial" panose="020B0604020202020204" pitchFamily="34" charset="0"/>
              </a:rPr>
              <a:t>widoczne korzyści zdrowotne 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(42%) i doświadczenie </a:t>
            </a:r>
            <a:r>
              <a:rPr lang="pl-PL" sz="1600" b="1" i="1" dirty="0">
                <a:latin typeface="Candara" panose="020E0502030303020204" pitchFamily="34" charset="0"/>
                <a:cs typeface="Arial" panose="020B0604020202020204" pitchFamily="34" charset="0"/>
              </a:rPr>
              <a:t>wsparcia społecznego</a:t>
            </a:r>
            <a:r>
              <a:rPr lang="pl-PL" sz="1600" dirty="0">
                <a:latin typeface="Candara" panose="020E0502030303020204" pitchFamily="34" charset="0"/>
                <a:cs typeface="Arial" panose="020B0604020202020204" pitchFamily="34" charset="0"/>
              </a:rPr>
              <a:t> (33%).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6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600" b="1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l-PL" sz="1600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4FC3089-8514-5D2E-D8C8-D65A9FECCC4E}"/>
              </a:ext>
            </a:extLst>
          </p:cNvPr>
          <p:cNvSpPr txBox="1"/>
          <p:nvPr/>
        </p:nvSpPr>
        <p:spPr>
          <a:xfrm>
            <a:off x="0" y="6072617"/>
            <a:ext cx="1042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Candara" panose="020E0502030303020204" pitchFamily="34" charset="0"/>
                <a:ea typeface="Segoe UI" pitchFamily="34" charset="0"/>
                <a:cs typeface="Arial" panose="020B0604020202020204" pitchFamily="34" charset="0"/>
              </a:rPr>
              <a:t>*T2B - suma odpowiedzi „Zgadzam się” i „Zdecydowanie zgadzam się”</a:t>
            </a:r>
          </a:p>
          <a:p>
            <a:endParaRPr lang="pl-PL" sz="1200" dirty="0">
              <a:solidFill>
                <a:schemeClr val="tx2"/>
              </a:solidFill>
              <a:latin typeface="Candara" panose="020E0502030303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C3430DC5-29A6-4C1E-B390-15A13C03E9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" r="3997" b="17432"/>
          <a:stretch/>
        </p:blipFill>
        <p:spPr>
          <a:xfrm>
            <a:off x="-44104" y="0"/>
            <a:ext cx="12236096" cy="6858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1E9ECB0-5A61-49C3-A92F-2E438265D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8588" y="6143050"/>
            <a:ext cx="951366" cy="628145"/>
          </a:xfrm>
          <a:prstGeom prst="rect">
            <a:avLst/>
          </a:prstGeom>
        </p:spPr>
      </p:pic>
      <p:sp>
        <p:nvSpPr>
          <p:cNvPr id="9" name="Prostokąt 1">
            <a:extLst>
              <a:ext uri="{FF2B5EF4-FFF2-40B4-BE49-F238E27FC236}">
                <a16:creationId xmlns:a16="http://schemas.microsoft.com/office/drawing/2014/main" id="{7FD00461-CFD3-4F38-B12B-4E3448D03EFB}"/>
              </a:ext>
            </a:extLst>
          </p:cNvPr>
          <p:cNvSpPr/>
          <p:nvPr/>
        </p:nvSpPr>
        <p:spPr>
          <a:xfrm>
            <a:off x="-44096" y="340245"/>
            <a:ext cx="12236096" cy="1548003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Strzałka: pięciokąt 3">
            <a:extLst>
              <a:ext uri="{FF2B5EF4-FFF2-40B4-BE49-F238E27FC236}">
                <a16:creationId xmlns:a16="http://schemas.microsoft.com/office/drawing/2014/main" id="{DD02B7E3-4C2F-4DC3-88E7-AC15B55AA27A}"/>
              </a:ext>
            </a:extLst>
          </p:cNvPr>
          <p:cNvSpPr/>
          <p:nvPr/>
        </p:nvSpPr>
        <p:spPr>
          <a:xfrm>
            <a:off x="-44096" y="4336472"/>
            <a:ext cx="1260143" cy="775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709" y="0"/>
                </a:lnTo>
                <a:lnTo>
                  <a:pt x="21600" y="10800"/>
                </a:lnTo>
                <a:lnTo>
                  <a:pt x="1470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pole tekstowe 3">
            <a:extLst>
              <a:ext uri="{FF2B5EF4-FFF2-40B4-BE49-F238E27FC236}">
                <a16:creationId xmlns:a16="http://schemas.microsoft.com/office/drawing/2014/main" id="{FFD0E199-3252-48C1-9749-56EF8124233C}"/>
              </a:ext>
            </a:extLst>
          </p:cNvPr>
          <p:cNvSpPr txBox="1"/>
          <p:nvPr/>
        </p:nvSpPr>
        <p:spPr>
          <a:xfrm>
            <a:off x="1274929" y="729527"/>
            <a:ext cx="9903659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sym typeface="Candara"/>
              </a:rPr>
              <a:t>SZCZEGÓŁOWE WYNIKI 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sym typeface="Candara"/>
            </a:endParaRPr>
          </a:p>
        </p:txBody>
      </p:sp>
      <p:pic>
        <p:nvPicPr>
          <p:cNvPr id="6" name="Grafika 5" descr="Badania">
            <a:extLst>
              <a:ext uri="{FF2B5EF4-FFF2-40B4-BE49-F238E27FC236}">
                <a16:creationId xmlns:a16="http://schemas.microsoft.com/office/drawing/2014/main" id="{7176C63C-A3AE-4665-A701-ED8C4D46C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9521" y="4383741"/>
            <a:ext cx="681317" cy="68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9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C3430DC5-29A6-4C1E-B390-15A13C03E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7" b="12597"/>
          <a:stretch/>
        </p:blipFill>
        <p:spPr>
          <a:xfrm>
            <a:off x="-44104" y="0"/>
            <a:ext cx="12236096" cy="6858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1E9ECB0-5A61-49C3-A92F-2E438265D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8588" y="6143050"/>
            <a:ext cx="951366" cy="628145"/>
          </a:xfrm>
          <a:prstGeom prst="rect">
            <a:avLst/>
          </a:prstGeom>
        </p:spPr>
      </p:pic>
      <p:sp>
        <p:nvSpPr>
          <p:cNvPr id="9" name="Prostokąt 1">
            <a:extLst>
              <a:ext uri="{FF2B5EF4-FFF2-40B4-BE49-F238E27FC236}">
                <a16:creationId xmlns:a16="http://schemas.microsoft.com/office/drawing/2014/main" id="{7FD00461-CFD3-4F38-B12B-4E3448D03EFB}"/>
              </a:ext>
            </a:extLst>
          </p:cNvPr>
          <p:cNvSpPr/>
          <p:nvPr/>
        </p:nvSpPr>
        <p:spPr>
          <a:xfrm>
            <a:off x="-44096" y="340245"/>
            <a:ext cx="12236096" cy="1548003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Strzałka: pięciokąt 3">
            <a:extLst>
              <a:ext uri="{FF2B5EF4-FFF2-40B4-BE49-F238E27FC236}">
                <a16:creationId xmlns:a16="http://schemas.microsoft.com/office/drawing/2014/main" id="{DD02B7E3-4C2F-4DC3-88E7-AC15B55AA27A}"/>
              </a:ext>
            </a:extLst>
          </p:cNvPr>
          <p:cNvSpPr/>
          <p:nvPr/>
        </p:nvSpPr>
        <p:spPr>
          <a:xfrm>
            <a:off x="-44096" y="4336472"/>
            <a:ext cx="1260143" cy="775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709" y="0"/>
                </a:lnTo>
                <a:lnTo>
                  <a:pt x="21600" y="10800"/>
                </a:lnTo>
                <a:lnTo>
                  <a:pt x="1470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pole tekstowe 3">
            <a:extLst>
              <a:ext uri="{FF2B5EF4-FFF2-40B4-BE49-F238E27FC236}">
                <a16:creationId xmlns:a16="http://schemas.microsoft.com/office/drawing/2014/main" id="{FFD0E199-3252-48C1-9749-56EF8124233C}"/>
              </a:ext>
            </a:extLst>
          </p:cNvPr>
          <p:cNvSpPr txBox="1"/>
          <p:nvPr/>
        </p:nvSpPr>
        <p:spPr>
          <a:xfrm>
            <a:off x="1274929" y="729527"/>
            <a:ext cx="9903659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sym typeface="Candara"/>
              </a:rPr>
              <a:t>Inicjatywa </a:t>
            </a:r>
            <a:r>
              <a:rPr kumimoji="0" lang="pl-PL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sym typeface="Candara"/>
              </a:rPr>
              <a:t>Dry January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sym typeface="Candara"/>
            </a:endParaRPr>
          </a:p>
        </p:txBody>
      </p:sp>
      <p:pic>
        <p:nvPicPr>
          <p:cNvPr id="6" name="Grafika 5" descr="Badania">
            <a:extLst>
              <a:ext uri="{FF2B5EF4-FFF2-40B4-BE49-F238E27FC236}">
                <a16:creationId xmlns:a16="http://schemas.microsoft.com/office/drawing/2014/main" id="{7176C63C-A3AE-4665-A701-ED8C4D46C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9521" y="4383741"/>
            <a:ext cx="681317" cy="68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94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8C974053-D7B3-4721-14F4-457D0A4BD2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052994"/>
              </p:ext>
            </p:extLst>
          </p:nvPr>
        </p:nvGraphicFramePr>
        <p:xfrm>
          <a:off x="76308" y="1059517"/>
          <a:ext cx="3371459" cy="407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884F7F6A-0ED0-5CAB-5AA2-829FE8857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706990"/>
              </p:ext>
            </p:extLst>
          </p:nvPr>
        </p:nvGraphicFramePr>
        <p:xfrm>
          <a:off x="3126483" y="1692880"/>
          <a:ext cx="5854201" cy="528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ZNAJOMOŚĆ AKCJI </a:t>
            </a:r>
            <a:r>
              <a:rPr lang="pl-PL" i="1"/>
              <a:t>DRY JANUARY </a:t>
            </a:r>
            <a:r>
              <a:rPr lang="pl-PL"/>
              <a:t>I PODOBNYCH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17114D1-D067-4B4A-8609-CBEA5AB5585C}"/>
              </a:ext>
            </a:extLst>
          </p:cNvPr>
          <p:cNvSpPr txBox="1"/>
          <p:nvPr/>
        </p:nvSpPr>
        <p:spPr>
          <a:xfrm>
            <a:off x="0" y="6110882"/>
            <a:ext cx="10426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2"/>
                </a:solidFill>
                <a:latin typeface="Candara" panose="020E0502030303020204" pitchFamily="34" charset="0"/>
                <a:ea typeface="Segoe UI" pitchFamily="34" charset="0"/>
                <a:cs typeface="Arial" panose="020B0604020202020204" pitchFamily="34" charset="0"/>
              </a:rPr>
              <a:t>Dane w %, N=1014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13CD34B-AB7E-29F6-C4BA-64ECBC3099E8}"/>
              </a:ext>
            </a:extLst>
          </p:cNvPr>
          <p:cNvSpPr txBox="1"/>
          <p:nvPr/>
        </p:nvSpPr>
        <p:spPr>
          <a:xfrm>
            <a:off x="3933463" y="1059517"/>
            <a:ext cx="44494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Czy słyszał Pan/Pani o którejś z poniższych akcji?</a:t>
            </a:r>
            <a:endParaRPr lang="pl-PL" sz="1600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46B7FA1A-D7E8-9B76-129C-28FC03B0E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9181907"/>
              </p:ext>
            </p:extLst>
          </p:nvPr>
        </p:nvGraphicFramePr>
        <p:xfrm>
          <a:off x="8714791" y="874851"/>
          <a:ext cx="3371459" cy="407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Prostokąt 7">
            <a:extLst>
              <a:ext uri="{FF2B5EF4-FFF2-40B4-BE49-F238E27FC236}">
                <a16:creationId xmlns:a16="http://schemas.microsoft.com/office/drawing/2014/main" id="{7BCAB0B0-CE5B-05C9-82A2-74517D67EAAC}"/>
              </a:ext>
            </a:extLst>
          </p:cNvPr>
          <p:cNvSpPr/>
          <p:nvPr/>
        </p:nvSpPr>
        <p:spPr>
          <a:xfrm>
            <a:off x="8714791" y="5628050"/>
            <a:ext cx="60648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0" cap="none" spc="0" dirty="0">
                <a:ln w="0"/>
                <a:solidFill>
                  <a:srgbClr val="4F6F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Tak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CCE17DC-CFAE-D82B-9555-96DCC5CA9C7B}"/>
              </a:ext>
            </a:extLst>
          </p:cNvPr>
          <p:cNvSpPr/>
          <p:nvPr/>
        </p:nvSpPr>
        <p:spPr>
          <a:xfrm>
            <a:off x="9267172" y="5626893"/>
            <a:ext cx="60648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0" cap="none" spc="0" dirty="0">
                <a:ln w="0"/>
                <a:solidFill>
                  <a:srgbClr val="C081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Nie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A6A6234-7937-A89A-D5DB-D071A773F01B}"/>
              </a:ext>
            </a:extLst>
          </p:cNvPr>
          <p:cNvSpPr/>
          <p:nvPr/>
        </p:nvSpPr>
        <p:spPr>
          <a:xfrm>
            <a:off x="9819553" y="5626893"/>
            <a:ext cx="123722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b="0" cap="none" spc="0" dirty="0">
                <a:ln w="0"/>
                <a:solidFill>
                  <a:srgbClr val="A5A5A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Nie wiem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69A8E18C-8CAD-844F-25DE-783DE9F36E27}"/>
              </a:ext>
            </a:extLst>
          </p:cNvPr>
          <p:cNvSpPr txBox="1"/>
          <p:nvPr/>
        </p:nvSpPr>
        <p:spPr>
          <a:xfrm>
            <a:off x="5425750" y="3842267"/>
            <a:ext cx="134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Dry January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F5133C3-1080-250E-EE9F-1333AC68FCF9}"/>
              </a:ext>
            </a:extLst>
          </p:cNvPr>
          <p:cNvSpPr txBox="1"/>
          <p:nvPr/>
        </p:nvSpPr>
        <p:spPr>
          <a:xfrm>
            <a:off x="1039737" y="2725682"/>
            <a:ext cx="165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err="1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Sober</a:t>
            </a:r>
            <a:r>
              <a:rPr lang="pl-PL" b="1" i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pl-PL" b="1" i="1" dirty="0" err="1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October</a:t>
            </a:r>
            <a:endParaRPr lang="pl-PL" b="1" i="1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DF5AF4A-456B-262F-55B9-1773139E33F6}"/>
              </a:ext>
            </a:extLst>
          </p:cNvPr>
          <p:cNvSpPr txBox="1"/>
          <p:nvPr/>
        </p:nvSpPr>
        <p:spPr>
          <a:xfrm>
            <a:off x="9611313" y="2264017"/>
            <a:ext cx="165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Sierpień miesiącem trzeźwości</a:t>
            </a:r>
          </a:p>
        </p:txBody>
      </p:sp>
    </p:spTree>
    <p:extLst>
      <p:ext uri="{BB962C8B-B14F-4D97-AF65-F5344CB8AC3E}">
        <p14:creationId xmlns:p14="http://schemas.microsoft.com/office/powerpoint/2010/main" val="3297742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7EB11788F0C54A98F70F1A235C3AF6" ma:contentTypeVersion="16" ma:contentTypeDescription="Utwórz nowy dokument." ma:contentTypeScope="" ma:versionID="d682d8b484ac50c6091ac39de540b103">
  <xsd:schema xmlns:xsd="http://www.w3.org/2001/XMLSchema" xmlns:xs="http://www.w3.org/2001/XMLSchema" xmlns:p="http://schemas.microsoft.com/office/2006/metadata/properties" xmlns:ns2="d2a521d4-459e-45c9-8ef7-146380dea72b" xmlns:ns3="391dba04-e716-487a-9393-bcaacc1ba009" targetNamespace="http://schemas.microsoft.com/office/2006/metadata/properties" ma:root="true" ma:fieldsID="659b562f6db0e3732a44610ad5891749" ns2:_="" ns3:_="">
    <xsd:import namespace="d2a521d4-459e-45c9-8ef7-146380dea72b"/>
    <xsd:import namespace="391dba04-e716-487a-9393-bcaacc1ba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521d4-459e-45c9-8ef7-146380dea7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fa0d7ed2-724b-43e1-bb3a-fed0e1bd3d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dba04-e716-487a-9393-bcaacc1ba00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4cb058d-e2fd-4453-9c95-c84d3c4af069}" ma:internalName="TaxCatchAll" ma:showField="CatchAllData" ma:web="391dba04-e716-487a-9393-bcaacc1ba0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91dba04-e716-487a-9393-bcaacc1ba009">
      <UserInfo>
        <DisplayName>Natalia Rudnicka</DisplayName>
        <AccountId>21</AccountId>
        <AccountType/>
      </UserInfo>
    </SharedWithUsers>
    <TaxCatchAll xmlns="391dba04-e716-487a-9393-bcaacc1ba009" xsi:nil="true"/>
    <lcf76f155ced4ddcb4097134ff3c332f xmlns="d2a521d4-459e-45c9-8ef7-146380dea72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A2D608-0596-4D23-B324-091F521FA7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a521d4-459e-45c9-8ef7-146380dea72b"/>
    <ds:schemaRef ds:uri="391dba04-e716-487a-9393-bcaacc1ba0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244841-3D3E-4B32-90EA-7F6F13381A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1D83E0-EA76-463D-B195-243C2F6DB327}">
  <ds:schemaRefs>
    <ds:schemaRef ds:uri="391dba04-e716-487a-9393-bcaacc1ba009"/>
    <ds:schemaRef ds:uri="d2a521d4-459e-45c9-8ef7-146380dea72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20125</TotalTime>
  <Words>1079</Words>
  <Application>Microsoft Office PowerPoint</Application>
  <PresentationFormat>Panoramiczny</PresentationFormat>
  <Paragraphs>129</Paragraphs>
  <Slides>20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Candara</vt:lpstr>
      <vt:lpstr>Century Gothic</vt:lpstr>
      <vt:lpstr>Verdana</vt:lpstr>
      <vt:lpstr>Wingdings</vt:lpstr>
      <vt:lpstr>Motyw pakietu Office</vt:lpstr>
      <vt:lpstr>Prezentacja programu PowerPoint</vt:lpstr>
      <vt:lpstr>SPIS TREŚCI</vt:lpstr>
      <vt:lpstr>Prezentacja programu PowerPoint</vt:lpstr>
      <vt:lpstr>METODOLOGIA BADANIA</vt:lpstr>
      <vt:lpstr>PODSUMOWANIE – ZNAJOMOŚĆ INICJATYWY DRY JANUARY (1/2)</vt:lpstr>
      <vt:lpstr>PODSUMOWANIE – ZNAJOMOŚĆ INICJATYWY DRY JANUARY (2/2)</vt:lpstr>
      <vt:lpstr>Prezentacja programu PowerPoint</vt:lpstr>
      <vt:lpstr>Prezentacja programu PowerPoint</vt:lpstr>
      <vt:lpstr>ZNAJOMOŚĆ AKCJI DRY JANUARY I PODOBNYCH</vt:lpstr>
      <vt:lpstr>ZNAJOMOŚĆ ZAŁOŻEŃ ORAZ UDZIAŁ W AKCJI DRY JANUARY I PODOBNYCH</vt:lpstr>
      <vt:lpstr>UDZIAŁ W AKCJI DRY JANUARY – RODZINA / ZNAJOMI</vt:lpstr>
      <vt:lpstr>UDZIAŁ W AKCJI DRY JANUARY – POWODY UDZIAŁU</vt:lpstr>
      <vt:lpstr>INICJATYWA DRY JANUARY– OCENA AKCJI</vt:lpstr>
      <vt:lpstr>KORZYŚCI Z UDZIAŁU W DRY JANUARY</vt:lpstr>
      <vt:lpstr>MOŻLIWE TRUDNOŚCI W UDZIALE W DRY JANUARY</vt:lpstr>
      <vt:lpstr>CO MOŻE BYĆ POMOCNE W UDZIALE W DRY JANUARY</vt:lpstr>
      <vt:lpstr>Prezentacja programu PowerPoint</vt:lpstr>
      <vt:lpstr>Struktura demograficzna (1/2)</vt:lpstr>
      <vt:lpstr>Struktura demograficzna (2/2)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Gabriela Bestrzyńska</dc:creator>
  <cp:lastModifiedBy>Aneta Kolaszewska (FleishmanHillard)</cp:lastModifiedBy>
  <cp:revision>46</cp:revision>
  <dcterms:created xsi:type="dcterms:W3CDTF">2022-03-29T06:30:33Z</dcterms:created>
  <dcterms:modified xsi:type="dcterms:W3CDTF">2024-02-06T13:43:42Z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0x0101003E7EB11788F0C54A98F70F1A235C3AF6</vt:lpwstr>
  </property>
  <property fmtid="{D5CDD505-2E9C-101B-9397-08002B2CF9AE}" pid="3" name="MediaServiceImageTags">
    <vt:lpwstr/>
  </property>
</Properties>
</file>